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334" r:id="rId3"/>
    <p:sldId id="337" r:id="rId4"/>
    <p:sldId id="264" r:id="rId5"/>
    <p:sldId id="323" r:id="rId6"/>
    <p:sldId id="325" r:id="rId7"/>
    <p:sldId id="355" r:id="rId8"/>
    <p:sldId id="294" r:id="rId9"/>
    <p:sldId id="356" r:id="rId10"/>
    <p:sldId id="357" r:id="rId11"/>
    <p:sldId id="358" r:id="rId12"/>
    <p:sldId id="297" r:id="rId13"/>
    <p:sldId id="301" r:id="rId14"/>
    <p:sldId id="361" r:id="rId15"/>
    <p:sldId id="359" r:id="rId16"/>
    <p:sldId id="273" r:id="rId17"/>
    <p:sldId id="360" r:id="rId18"/>
    <p:sldId id="336" r:id="rId19"/>
    <p:sldId id="333" r:id="rId20"/>
    <p:sldId id="339" r:id="rId21"/>
    <p:sldId id="350" r:id="rId22"/>
    <p:sldId id="351" r:id="rId23"/>
    <p:sldId id="352" r:id="rId24"/>
    <p:sldId id="345" r:id="rId25"/>
    <p:sldId id="341" r:id="rId26"/>
    <p:sldId id="342" r:id="rId27"/>
    <p:sldId id="343" r:id="rId28"/>
    <p:sldId id="354" r:id="rId29"/>
    <p:sldId id="344" r:id="rId30"/>
    <p:sldId id="268"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31" r:id="rId46"/>
    <p:sldId id="346" r:id="rId47"/>
    <p:sldId id="353" r:id="rId48"/>
    <p:sldId id="349" r:id="rId49"/>
    <p:sldId id="278" r:id="rId50"/>
    <p:sldId id="279" r:id="rId51"/>
    <p:sldId id="296" r:id="rId52"/>
    <p:sldId id="332"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7B4"/>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64" autoAdjust="0"/>
  </p:normalViewPr>
  <p:slideViewPr>
    <p:cSldViewPr>
      <p:cViewPr varScale="1">
        <p:scale>
          <a:sx n="77" d="100"/>
          <a:sy n="77" d="100"/>
        </p:scale>
        <p:origin x="161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811" tIns="46906" rIns="93811" bIns="46906"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811" tIns="46906" rIns="93811" bIns="46906" rtlCol="0"/>
          <a:lstStyle>
            <a:lvl1pPr algn="r">
              <a:defRPr sz="1200"/>
            </a:lvl1pPr>
          </a:lstStyle>
          <a:p>
            <a:fld id="{1227203C-ECEF-45C1-8D0F-8DCDF13F672F}" type="datetimeFigureOut">
              <a:rPr lang="en-US" smtClean="0"/>
              <a:t>1/21/2016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811" tIns="46906" rIns="93811" bIns="4690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811" tIns="46906" rIns="93811" bIns="46906" rtlCol="0" anchor="b"/>
          <a:lstStyle>
            <a:lvl1pPr algn="r">
              <a:defRPr sz="1200"/>
            </a:lvl1pPr>
          </a:lstStyle>
          <a:p>
            <a:fld id="{BAE9368C-F84F-408D-B7B6-6D377EBB9033}" type="slidenum">
              <a:rPr lang="en-US" smtClean="0"/>
              <a:t>‹#›</a:t>
            </a:fld>
            <a:endParaRPr lang="en-US"/>
          </a:p>
        </p:txBody>
      </p:sp>
    </p:spTree>
    <p:extLst>
      <p:ext uri="{BB962C8B-B14F-4D97-AF65-F5344CB8AC3E}">
        <p14:creationId xmlns:p14="http://schemas.microsoft.com/office/powerpoint/2010/main" val="3545201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811" tIns="46906" rIns="93811" bIns="46906"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3811" tIns="46906" rIns="93811" bIns="46906" rtlCol="0"/>
          <a:lstStyle>
            <a:lvl1pPr algn="r">
              <a:defRPr sz="1200"/>
            </a:lvl1pPr>
          </a:lstStyle>
          <a:p>
            <a:fld id="{476594FD-B27A-4A85-9E3A-B76771655643}" type="datetimeFigureOut">
              <a:rPr lang="en-US" smtClean="0"/>
              <a:t>1/21/2016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811" tIns="46906" rIns="93811" bIns="46906" rtlCol="0" anchor="ctr"/>
          <a:lstStyle/>
          <a:p>
            <a:endParaRPr lang="en-US"/>
          </a:p>
        </p:txBody>
      </p:sp>
      <p:sp>
        <p:nvSpPr>
          <p:cNvPr id="5" name="Notes Placeholder 4"/>
          <p:cNvSpPr>
            <a:spLocks noGrp="1"/>
          </p:cNvSpPr>
          <p:nvPr>
            <p:ph type="body" sz="quarter" idx="3"/>
          </p:nvPr>
        </p:nvSpPr>
        <p:spPr>
          <a:xfrm>
            <a:off x="701040" y="4473894"/>
            <a:ext cx="5608320" cy="3660459"/>
          </a:xfrm>
          <a:prstGeom prst="rect">
            <a:avLst/>
          </a:prstGeom>
        </p:spPr>
        <p:txBody>
          <a:bodyPr vert="horz" lIns="93811" tIns="46906" rIns="93811" bIns="469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811" tIns="46906" rIns="93811" bIns="4690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811" tIns="46906" rIns="93811" bIns="46906" rtlCol="0" anchor="b"/>
          <a:lstStyle>
            <a:lvl1pPr algn="r">
              <a:defRPr sz="1200"/>
            </a:lvl1pPr>
          </a:lstStyle>
          <a:p>
            <a:fld id="{549331AE-CDE3-409D-8506-053CFCBC39D3}" type="slidenum">
              <a:rPr lang="en-US" smtClean="0"/>
              <a:t>‹#›</a:t>
            </a:fld>
            <a:endParaRPr lang="en-US"/>
          </a:p>
        </p:txBody>
      </p:sp>
    </p:spTree>
    <p:extLst>
      <p:ext uri="{BB962C8B-B14F-4D97-AF65-F5344CB8AC3E}">
        <p14:creationId xmlns:p14="http://schemas.microsoft.com/office/powerpoint/2010/main" val="241471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9331AE-CDE3-409D-8506-053CFCBC39D3}" type="slidenum">
              <a:rPr lang="en-US" smtClean="0"/>
              <a:t>1</a:t>
            </a:fld>
            <a:endParaRPr lang="en-US"/>
          </a:p>
        </p:txBody>
      </p:sp>
    </p:spTree>
    <p:extLst>
      <p:ext uri="{BB962C8B-B14F-4D97-AF65-F5344CB8AC3E}">
        <p14:creationId xmlns:p14="http://schemas.microsoft.com/office/powerpoint/2010/main" val="5014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252913" cy="3189288"/>
          </a:xfrm>
        </p:spPr>
      </p:sp>
      <p:sp>
        <p:nvSpPr>
          <p:cNvPr id="3" name="Notes Placeholder 2"/>
          <p:cNvSpPr>
            <a:spLocks noGrp="1"/>
          </p:cNvSpPr>
          <p:nvPr>
            <p:ph type="body" idx="1"/>
          </p:nvPr>
        </p:nvSpPr>
        <p:spPr>
          <a:xfrm>
            <a:off x="389467" y="3563620"/>
            <a:ext cx="6543040" cy="5732780"/>
          </a:xfrm>
        </p:spPr>
        <p:txBody>
          <a:bodyPr/>
          <a:lstStyle/>
          <a:p>
            <a:endParaRPr lang="en-US" dirty="0"/>
          </a:p>
        </p:txBody>
      </p:sp>
      <p:sp>
        <p:nvSpPr>
          <p:cNvPr id="4" name="Slide Number Placeholder 3"/>
          <p:cNvSpPr>
            <a:spLocks noGrp="1"/>
          </p:cNvSpPr>
          <p:nvPr>
            <p:ph type="sldNum" sz="quarter" idx="10"/>
          </p:nvPr>
        </p:nvSpPr>
        <p:spPr/>
        <p:txBody>
          <a:bodyPr/>
          <a:lstStyle/>
          <a:p>
            <a:fld id="{E427D385-0993-446D-8F44-3F885B087B9B}" type="slidenum">
              <a:rPr lang="en-US" smtClean="0"/>
              <a:t>6</a:t>
            </a:fld>
            <a:endParaRPr lang="en-US"/>
          </a:p>
        </p:txBody>
      </p:sp>
    </p:spTree>
    <p:extLst>
      <p:ext uri="{BB962C8B-B14F-4D97-AF65-F5344CB8AC3E}">
        <p14:creationId xmlns:p14="http://schemas.microsoft.com/office/powerpoint/2010/main" val="218525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9672F3-4C52-4F2E-A3FB-44CAC9A462D9}" type="datetimeFigureOut">
              <a:rPr lang="en-US" smtClean="0"/>
              <a:t>1/21/2016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C93126E-DB75-4F00-A536-DAB09BDF61EE}"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9672F3-4C52-4F2E-A3FB-44CAC9A462D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126E-DB75-4F00-A536-DAB09BDF61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9672F3-4C52-4F2E-A3FB-44CAC9A462D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126E-DB75-4F00-A536-DAB09BDF61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9672F3-4C52-4F2E-A3FB-44CAC9A462D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93126E-DB75-4F00-A536-DAB09BDF61EE}"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9672F3-4C52-4F2E-A3FB-44CAC9A462D9}" type="datetimeFigureOut">
              <a:rPr lang="en-US" smtClean="0"/>
              <a:t>1/21/2016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C93126E-DB75-4F00-A536-DAB09BDF61E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9672F3-4C52-4F2E-A3FB-44CAC9A462D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3126E-DB75-4F00-A536-DAB09BDF61EE}"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9672F3-4C52-4F2E-A3FB-44CAC9A462D9}"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93126E-DB75-4F00-A536-DAB09BDF61EE}"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9672F3-4C52-4F2E-A3FB-44CAC9A462D9}"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93126E-DB75-4F00-A536-DAB09BDF61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672F3-4C52-4F2E-A3FB-44CAC9A462D9}"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93126E-DB75-4F00-A536-DAB09BDF61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9672F3-4C52-4F2E-A3FB-44CAC9A462D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93126E-DB75-4F00-A536-DAB09BDF61EE}"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9672F3-4C52-4F2E-A3FB-44CAC9A462D9}" type="datetimeFigureOut">
              <a:rPr lang="en-US" smtClean="0"/>
              <a:t>1/21/2016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C93126E-DB75-4F00-A536-DAB09BDF61EE}"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D9672F3-4C52-4F2E-A3FB-44CAC9A462D9}" type="datetimeFigureOut">
              <a:rPr lang="en-US" smtClean="0"/>
              <a:t>1/21/2016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C93126E-DB75-4F00-A536-DAB09BDF61E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chiganfoundations.org/grantseekers" TargetMode="External"/><Relationship Id="rId2" Type="http://schemas.openxmlformats.org/officeDocument/2006/relationships/hyperlink" Target="https://vprgs.msu.edu/find-funding" TargetMode="External"/><Relationship Id="rId1" Type="http://schemas.openxmlformats.org/officeDocument/2006/relationships/slideLayout" Target="../slideLayouts/slideLayout2.xml"/><Relationship Id="rId4" Type="http://schemas.openxmlformats.org/officeDocument/2006/relationships/hyperlink" Target="http://staff.lib.msu.edu/harris23/grants/0fdncoll.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osp.msu.edu"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mailto:bourlan@anr.msu.edu" TargetMode="External"/><Relationship Id="rId3" Type="http://schemas.openxmlformats.org/officeDocument/2006/relationships/hyperlink" Target="mailto:morrisk@msu.edu" TargetMode="External"/><Relationship Id="rId7" Type="http://schemas.openxmlformats.org/officeDocument/2006/relationships/hyperlink" Target="mailto:contrer7@msu.edu" TargetMode="External"/><Relationship Id="rId2" Type="http://schemas.openxmlformats.org/officeDocument/2006/relationships/hyperlink" Target="mailto:batesr@msu.edu" TargetMode="External"/><Relationship Id="rId1" Type="http://schemas.openxmlformats.org/officeDocument/2006/relationships/slideLayout" Target="../slideLayouts/slideLayout2.xml"/><Relationship Id="rId6" Type="http://schemas.openxmlformats.org/officeDocument/2006/relationships/hyperlink" Target="mailto:ivand@msu.edu" TargetMode="External"/><Relationship Id="rId5" Type="http://schemas.openxmlformats.org/officeDocument/2006/relationships/hyperlink" Target="mailto:lacinah@msu.edu" TargetMode="External"/><Relationship Id="rId4" Type="http://schemas.openxmlformats.org/officeDocument/2006/relationships/hyperlink" Target="mailto:chapin@msu.edu"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hyperlink" Target="mailto:bourlan@anr.msu.edu" TargetMode="External"/><Relationship Id="rId3" Type="http://schemas.openxmlformats.org/officeDocument/2006/relationships/hyperlink" Target="mailto:morrisk@msu.edu" TargetMode="External"/><Relationship Id="rId7" Type="http://schemas.openxmlformats.org/officeDocument/2006/relationships/hyperlink" Target="mailto:contrer7@msu.edu" TargetMode="External"/><Relationship Id="rId2" Type="http://schemas.openxmlformats.org/officeDocument/2006/relationships/hyperlink" Target="mailto:batesr@msu.edu" TargetMode="External"/><Relationship Id="rId1" Type="http://schemas.openxmlformats.org/officeDocument/2006/relationships/slideLayout" Target="../slideLayouts/slideLayout2.xml"/><Relationship Id="rId6" Type="http://schemas.openxmlformats.org/officeDocument/2006/relationships/hyperlink" Target="mailto:ivand@msu.edu" TargetMode="External"/><Relationship Id="rId5" Type="http://schemas.openxmlformats.org/officeDocument/2006/relationships/hyperlink" Target="mailto:lacinah@msu.edu" TargetMode="External"/><Relationship Id="rId4" Type="http://schemas.openxmlformats.org/officeDocument/2006/relationships/hyperlink" Target="mailto:chapin@ms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1752600"/>
            <a:ext cx="7086600" cy="4191166"/>
          </a:xfrm>
        </p:spPr>
        <p:txBody>
          <a:bodyPr>
            <a:normAutofit/>
          </a:bodyPr>
          <a:lstStyle/>
          <a:p>
            <a:r>
              <a:rPr lang="en-US" sz="3200" b="1" dirty="0" smtClean="0">
                <a:solidFill>
                  <a:schemeClr val="tx1"/>
                </a:solidFill>
                <a:latin typeface="+mj-lt"/>
              </a:rPr>
              <a:t>AgBioResearch </a:t>
            </a:r>
          </a:p>
          <a:p>
            <a:r>
              <a:rPr lang="en-US" sz="3200" b="1" dirty="0" smtClean="0">
                <a:solidFill>
                  <a:schemeClr val="tx1"/>
                </a:solidFill>
                <a:latin typeface="+mj-lt"/>
              </a:rPr>
              <a:t>Office of Research Support</a:t>
            </a:r>
            <a:r>
              <a:rPr lang="en-US" sz="3200" b="1" dirty="0" smtClean="0">
                <a:solidFill>
                  <a:schemeClr val="tx1"/>
                </a:solidFill>
              </a:rPr>
              <a:t/>
            </a:r>
            <a:br>
              <a:rPr lang="en-US" sz="3200" b="1" dirty="0" smtClean="0">
                <a:solidFill>
                  <a:schemeClr val="tx1"/>
                </a:solidFill>
              </a:rPr>
            </a:br>
            <a:endParaRPr lang="en-US" sz="3200" b="1" dirty="0" smtClean="0">
              <a:solidFill>
                <a:schemeClr val="tx1"/>
              </a:solidFill>
            </a:endParaRPr>
          </a:p>
          <a:p>
            <a:r>
              <a:rPr lang="en-US" sz="2400" b="1" dirty="0" smtClean="0">
                <a:solidFill>
                  <a:schemeClr val="tx1"/>
                </a:solidFill>
                <a:latin typeface="+mj-lt"/>
              </a:rPr>
              <a:t>Doug Buhler – Director</a:t>
            </a:r>
          </a:p>
          <a:p>
            <a:r>
              <a:rPr lang="en-US" sz="2400" b="1" dirty="0" smtClean="0">
                <a:solidFill>
                  <a:schemeClr val="tx1"/>
                </a:solidFill>
                <a:latin typeface="+mj-lt"/>
              </a:rPr>
              <a:t>George </a:t>
            </a:r>
            <a:r>
              <a:rPr lang="en-US" sz="2400" b="1" dirty="0">
                <a:solidFill>
                  <a:schemeClr val="tx1"/>
                </a:solidFill>
                <a:latin typeface="+mj-lt"/>
              </a:rPr>
              <a:t>Smith – Associate Director</a:t>
            </a:r>
          </a:p>
          <a:p>
            <a:r>
              <a:rPr lang="en-US" sz="2400" b="1" dirty="0">
                <a:solidFill>
                  <a:schemeClr val="tx1"/>
                </a:solidFill>
                <a:latin typeface="+mj-lt"/>
              </a:rPr>
              <a:t>Mary Weinzweig – Finance &amp; Business Manager</a:t>
            </a:r>
          </a:p>
          <a:p>
            <a:endParaRPr lang="en-US" sz="1800" b="1" dirty="0">
              <a:solidFill>
                <a:schemeClr val="tx1"/>
              </a:solidFill>
              <a:latin typeface="+mj-lt"/>
            </a:endParaRPr>
          </a:p>
          <a:p>
            <a:r>
              <a:rPr lang="en-US" sz="2000" b="1" dirty="0">
                <a:solidFill>
                  <a:schemeClr val="tx1"/>
                </a:solidFill>
                <a:latin typeface="+mj-lt"/>
              </a:rPr>
              <a:t>Carolyn Adams, Lori Bramble, Bill </a:t>
            </a:r>
            <a:r>
              <a:rPr lang="en-US" sz="2000" b="1" dirty="0" smtClean="0">
                <a:solidFill>
                  <a:schemeClr val="tx1"/>
                </a:solidFill>
                <a:latin typeface="+mj-lt"/>
              </a:rPr>
              <a:t>Humphrey</a:t>
            </a:r>
          </a:p>
          <a:p>
            <a:r>
              <a:rPr lang="en-US" sz="2000" b="1" dirty="0" smtClean="0">
                <a:solidFill>
                  <a:schemeClr val="tx1"/>
                </a:solidFill>
                <a:latin typeface="+mj-lt"/>
              </a:rPr>
              <a:t>Research Coordinators</a:t>
            </a:r>
            <a:endParaRPr lang="en-US" sz="2000" b="1" dirty="0">
              <a:solidFill>
                <a:schemeClr val="tx1"/>
              </a:solidFill>
              <a:latin typeface="+mj-lt"/>
            </a:endParaRPr>
          </a:p>
          <a:p>
            <a:endParaRPr lang="en-US" sz="2000" dirty="0" smtClean="0">
              <a:solidFill>
                <a:schemeClr val="tx1"/>
              </a:solidFill>
            </a:endParaRPr>
          </a:p>
        </p:txBody>
      </p:sp>
      <p:sp>
        <p:nvSpPr>
          <p:cNvPr id="2" name="Rectangle 1"/>
          <p:cNvSpPr/>
          <p:nvPr/>
        </p:nvSpPr>
        <p:spPr>
          <a:xfrm>
            <a:off x="381000" y="381000"/>
            <a:ext cx="8305800" cy="6096000"/>
          </a:xfrm>
          <a:prstGeom prst="rect">
            <a:avLst/>
          </a:prstGeom>
          <a:noFill/>
          <a:ln w="76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685800"/>
            <a:ext cx="2362200" cy="369332"/>
          </a:xfrm>
          <a:prstGeom prst="rect">
            <a:avLst/>
          </a:prstGeom>
          <a:noFill/>
        </p:spPr>
        <p:txBody>
          <a:bodyPr wrap="square" rtlCol="0">
            <a:spAutoFit/>
          </a:bodyPr>
          <a:lstStyle/>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443" y="612775"/>
            <a:ext cx="47609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74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600200"/>
            <a:ext cx="7772400" cy="4419600"/>
          </a:xfrm>
        </p:spPr>
        <p:txBody>
          <a:bodyPr/>
          <a:lstStyle/>
          <a:p>
            <a:r>
              <a:rPr lang="en-US" sz="1800" dirty="0"/>
              <a:t>Office of Vice President for Research and Graduate Studies</a:t>
            </a:r>
          </a:p>
          <a:p>
            <a:pPr lvl="1"/>
            <a:r>
              <a:rPr lang="en-US" sz="1600" dirty="0">
                <a:hlinkClick r:id="rId2"/>
              </a:rPr>
              <a:t>https://</a:t>
            </a:r>
            <a:r>
              <a:rPr lang="en-US" sz="1600" dirty="0" smtClean="0">
                <a:hlinkClick r:id="rId2"/>
              </a:rPr>
              <a:t>vprgs.msu.edu/find-funding</a:t>
            </a:r>
            <a:endParaRPr lang="en-US" sz="1600" dirty="0" smtClean="0"/>
          </a:p>
          <a:p>
            <a:pPr lvl="1"/>
            <a:endParaRPr lang="en-US" sz="1800" dirty="0"/>
          </a:p>
          <a:p>
            <a:r>
              <a:rPr lang="en-US" sz="1800" dirty="0"/>
              <a:t>Council of Michigan Foundations</a:t>
            </a:r>
          </a:p>
          <a:p>
            <a:pPr lvl="1"/>
            <a:r>
              <a:rPr lang="en-US" sz="1600" dirty="0">
                <a:hlinkClick r:id="rId3"/>
              </a:rPr>
              <a:t>https://</a:t>
            </a:r>
            <a:r>
              <a:rPr lang="en-US" sz="1600" dirty="0" smtClean="0">
                <a:hlinkClick r:id="rId3"/>
              </a:rPr>
              <a:t>www.michiganfoundations.org/grantseekers</a:t>
            </a:r>
            <a:endParaRPr lang="en-US" sz="1600" dirty="0" smtClean="0"/>
          </a:p>
          <a:p>
            <a:pPr lvl="1"/>
            <a:endParaRPr lang="en-US" sz="1800" dirty="0"/>
          </a:p>
          <a:p>
            <a:r>
              <a:rPr lang="en-US" sz="1800" dirty="0"/>
              <a:t>The Funding Center</a:t>
            </a:r>
          </a:p>
          <a:p>
            <a:pPr lvl="1"/>
            <a:r>
              <a:rPr lang="en-US" sz="1600" dirty="0">
                <a:hlinkClick r:id="rId4"/>
              </a:rPr>
              <a:t>http://staff.lib.msu.edu/harris23/grants/0fdncoll.htm</a:t>
            </a:r>
            <a:endParaRPr lang="en-US" sz="1600" dirty="0"/>
          </a:p>
          <a:p>
            <a:endParaRPr lang="en-US" dirty="0"/>
          </a:p>
        </p:txBody>
      </p:sp>
      <p:sp>
        <p:nvSpPr>
          <p:cNvPr id="4" name="Title 1"/>
          <p:cNvSpPr txBox="1">
            <a:spLocks noGrp="1"/>
          </p:cNvSpPr>
          <p:nvPr>
            <p:ph type="title"/>
          </p:nvPr>
        </p:nvSpPr>
        <p:spPr>
          <a:xfrm>
            <a:off x="914400" y="274638"/>
            <a:ext cx="7772400" cy="944562"/>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rm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Funding Sources</a:t>
            </a:r>
            <a:endParaRPr lang="en-US" dirty="0">
              <a:latin typeface="+mj-lt"/>
            </a:endParaRPr>
          </a:p>
        </p:txBody>
      </p:sp>
    </p:spTree>
    <p:extLst>
      <p:ext uri="{BB962C8B-B14F-4D97-AF65-F5344CB8AC3E}">
        <p14:creationId xmlns:p14="http://schemas.microsoft.com/office/powerpoint/2010/main" val="39579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419600"/>
          </a:xfrm>
        </p:spPr>
        <p:txBody>
          <a:bodyPr>
            <a:normAutofit/>
          </a:bodyPr>
          <a:lstStyle/>
          <a:p>
            <a:r>
              <a:rPr lang="en-US" sz="1800" dirty="0"/>
              <a:t>MSU Extension projects often fall under “Public Service” rather than “Research</a:t>
            </a:r>
            <a:r>
              <a:rPr lang="en-US" sz="1800" dirty="0" smtClean="0"/>
              <a:t>.”</a:t>
            </a:r>
          </a:p>
          <a:p>
            <a:endParaRPr lang="en-US" sz="1800" dirty="0"/>
          </a:p>
          <a:p>
            <a:r>
              <a:rPr lang="en-US" sz="1800" dirty="0"/>
              <a:t>Opportunities for collaboration with research in Agriculture &amp; Natural Resources; Social Science; Natural Science; Business; Human Medicine; Osteopathic Medicine; Nursing; Veterinary Medicines; Engineering (Civil)</a:t>
            </a:r>
          </a:p>
          <a:p>
            <a:pPr lvl="1"/>
            <a:r>
              <a:rPr lang="en-US" sz="1600" dirty="0"/>
              <a:t>Stakeholder/Community Impact</a:t>
            </a:r>
          </a:p>
          <a:p>
            <a:pPr lvl="1"/>
            <a:r>
              <a:rPr lang="en-US" sz="1600" dirty="0"/>
              <a:t>Research Participants – Human/Animal </a:t>
            </a:r>
          </a:p>
          <a:p>
            <a:pPr lvl="2"/>
            <a:r>
              <a:rPr lang="en-US" sz="1600" dirty="0"/>
              <a:t>IRB Required</a:t>
            </a:r>
          </a:p>
          <a:p>
            <a:pPr lvl="1"/>
            <a:r>
              <a:rPr lang="en-US" sz="1600" dirty="0"/>
              <a:t>Information Dissemination</a:t>
            </a:r>
          </a:p>
          <a:p>
            <a:pPr lvl="1"/>
            <a:r>
              <a:rPr lang="en-US" sz="1600" dirty="0"/>
              <a:t>Consultation</a:t>
            </a:r>
          </a:p>
          <a:p>
            <a:endParaRPr lang="en-US" dirty="0"/>
          </a:p>
        </p:txBody>
      </p:sp>
      <p:sp>
        <p:nvSpPr>
          <p:cNvPr id="4" name="Title 1"/>
          <p:cNvSpPr txBox="1">
            <a:spLocks noGrp="1"/>
          </p:cNvSpPr>
          <p:nvPr>
            <p:ph type="title"/>
          </p:nvPr>
        </p:nvSpPr>
        <p:spPr>
          <a:xfrm>
            <a:off x="685800" y="304800"/>
            <a:ext cx="7772400" cy="1020762"/>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rm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Funding Continued</a:t>
            </a:r>
            <a:endParaRPr lang="en-US" dirty="0">
              <a:latin typeface="+mj-lt"/>
            </a:endParaRPr>
          </a:p>
        </p:txBody>
      </p:sp>
    </p:spTree>
    <p:extLst>
      <p:ext uri="{BB962C8B-B14F-4D97-AF65-F5344CB8AC3E}">
        <p14:creationId xmlns:p14="http://schemas.microsoft.com/office/powerpoint/2010/main" val="17657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52400"/>
            <a:ext cx="7772400" cy="9144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Elements of Proposal Budget</a:t>
            </a:r>
            <a:endParaRPr lang="en-US" dirty="0">
              <a:latin typeface="+mj-lt"/>
            </a:endParaRPr>
          </a:p>
        </p:txBody>
      </p:sp>
      <p:sp>
        <p:nvSpPr>
          <p:cNvPr id="3" name="TextBox 2"/>
          <p:cNvSpPr txBox="1"/>
          <p:nvPr/>
        </p:nvSpPr>
        <p:spPr>
          <a:xfrm>
            <a:off x="1371600" y="1066800"/>
            <a:ext cx="7010400" cy="646331"/>
          </a:xfrm>
          <a:prstGeom prst="rect">
            <a:avLst/>
          </a:prstGeom>
          <a:noFill/>
        </p:spPr>
        <p:txBody>
          <a:bodyPr wrap="square" rtlCol="0">
            <a:spAutoFit/>
          </a:bodyPr>
          <a:lstStyle/>
          <a:p>
            <a:r>
              <a:rPr lang="en-US" dirty="0" smtClean="0"/>
              <a:t>       Budgets:   Excel templates are the easiest to use</a:t>
            </a:r>
          </a:p>
          <a:p>
            <a:r>
              <a:rPr lang="en-US" dirty="0" smtClean="0"/>
              <a:t>       </a:t>
            </a:r>
            <a:r>
              <a:rPr lang="en-US" dirty="0" smtClean="0">
                <a:solidFill>
                  <a:srgbClr val="92D050"/>
                </a:solidFill>
              </a:rPr>
              <a:t>• </a:t>
            </a:r>
            <a:r>
              <a:rPr lang="en-US" sz="1600" dirty="0" smtClean="0"/>
              <a:t>They have formulas and automatic calculations built in</a:t>
            </a:r>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538" y="1676400"/>
            <a:ext cx="70865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397823"/>
            <a:ext cx="8915400" cy="307777"/>
          </a:xfrm>
          <a:prstGeom prst="rect">
            <a:avLst/>
          </a:prstGeom>
        </p:spPr>
        <p:txBody>
          <a:bodyPr wrap="square">
            <a:spAutoFit/>
          </a:bodyPr>
          <a:lstStyle/>
          <a:p>
            <a:pPr lvl="1">
              <a:buClr>
                <a:schemeClr val="accent1"/>
              </a:buClr>
            </a:pPr>
            <a:r>
              <a:rPr lang="en-US" sz="1400" b="1" dirty="0">
                <a:solidFill>
                  <a:srgbClr val="FF0000"/>
                </a:solidFill>
              </a:rPr>
              <a:t>AgBioResearch.msu.edu/Researcher Resources/Office of Research Support/Budget Worksheets</a:t>
            </a:r>
          </a:p>
        </p:txBody>
      </p:sp>
      <p:sp>
        <p:nvSpPr>
          <p:cNvPr id="9" name="TextBox 8"/>
          <p:cNvSpPr txBox="1"/>
          <p:nvPr/>
        </p:nvSpPr>
        <p:spPr>
          <a:xfrm>
            <a:off x="3352800" y="4343400"/>
            <a:ext cx="4897495" cy="800219"/>
          </a:xfrm>
          <a:prstGeom prst="rect">
            <a:avLst/>
          </a:prstGeom>
          <a:solidFill>
            <a:schemeClr val="accent2">
              <a:lumMod val="60000"/>
              <a:lumOff val="40000"/>
            </a:schemeClr>
          </a:solidFill>
          <a:ln>
            <a:solidFill>
              <a:schemeClr val="accent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marL="285750" indent="-285750">
              <a:buFont typeface="Arial" panose="020B0604020202020204" pitchFamily="34" charset="0"/>
              <a:buChar char="•"/>
            </a:pPr>
            <a:r>
              <a:rPr lang="en-US" sz="1200" dirty="0" smtClean="0"/>
              <a:t>All templates have 5 year budgets</a:t>
            </a:r>
          </a:p>
          <a:p>
            <a:pPr marL="742950" lvl="1" indent="-285750">
              <a:buFont typeface="Arial" panose="020B0604020202020204" pitchFamily="34" charset="0"/>
              <a:buChar char="•"/>
            </a:pPr>
            <a:r>
              <a:rPr lang="en-US" sz="1000" dirty="0" smtClean="0"/>
              <a:t>Do not delete the years you don’t need, minimize them!</a:t>
            </a:r>
          </a:p>
          <a:p>
            <a:pPr marL="285750" indent="-285750">
              <a:buFont typeface="Arial" panose="020B0604020202020204" pitchFamily="34" charset="0"/>
              <a:buChar char="•"/>
            </a:pPr>
            <a:r>
              <a:rPr lang="en-US" sz="1200" dirty="0" smtClean="0"/>
              <a:t>NIH &amp; NSF templates are the same except for title at the top</a:t>
            </a:r>
          </a:p>
          <a:p>
            <a:pPr marL="285750" indent="-285750">
              <a:buFont typeface="Arial" panose="020B0604020202020204" pitchFamily="34" charset="0"/>
              <a:buChar char="•"/>
            </a:pPr>
            <a:r>
              <a:rPr lang="en-US" sz="1200" dirty="0" smtClean="0"/>
              <a:t>USDA has 2 F&amp;A rates listed at the bottom for comparison</a:t>
            </a:r>
            <a:endParaRPr lang="en-US" sz="1200" dirty="0"/>
          </a:p>
        </p:txBody>
      </p:sp>
    </p:spTree>
    <p:extLst>
      <p:ext uri="{BB962C8B-B14F-4D97-AF65-F5344CB8AC3E}">
        <p14:creationId xmlns:p14="http://schemas.microsoft.com/office/powerpoint/2010/main" val="217037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8683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a:latin typeface="+mj-lt"/>
              </a:rPr>
              <a:t>Elements of Proposal </a:t>
            </a:r>
            <a:r>
              <a:rPr lang="en-US" dirty="0" smtClean="0">
                <a:latin typeface="+mj-lt"/>
              </a:rPr>
              <a:t>Budget (cont.)</a:t>
            </a:r>
            <a:endParaRPr lang="en-US" dirty="0">
              <a:latin typeface="+mj-lt"/>
            </a:endParaRPr>
          </a:p>
        </p:txBody>
      </p:sp>
      <p:sp>
        <p:nvSpPr>
          <p:cNvPr id="4" name="Rectangle 3"/>
          <p:cNvSpPr/>
          <p:nvPr/>
        </p:nvSpPr>
        <p:spPr>
          <a:xfrm>
            <a:off x="381000" y="1496973"/>
            <a:ext cx="8534400" cy="4370427"/>
          </a:xfrm>
          <a:prstGeom prst="rect">
            <a:avLst/>
          </a:prstGeom>
        </p:spPr>
        <p:txBody>
          <a:bodyPr wrap="square">
            <a:spAutoFit/>
          </a:bodyPr>
          <a:lstStyle/>
          <a:p>
            <a:r>
              <a:rPr lang="en-US" dirty="0"/>
              <a:t>Salaries and Wages – calculated in person months and/or percent of effort</a:t>
            </a:r>
          </a:p>
          <a:p>
            <a:pPr marL="742950" lvl="1" indent="-285750">
              <a:buClr>
                <a:schemeClr val="accent1"/>
              </a:buClr>
              <a:buSzPct val="85000"/>
              <a:buFont typeface="Wingdings 2" panose="05020102010507070707" pitchFamily="18" charset="2"/>
              <a:buChar char=""/>
            </a:pPr>
            <a:r>
              <a:rPr lang="en-US" sz="1600" dirty="0"/>
              <a:t>Faculty:  AN, AY and Summer</a:t>
            </a:r>
          </a:p>
          <a:p>
            <a:pPr marL="742950" lvl="1" indent="-285750">
              <a:buClr>
                <a:schemeClr val="accent1"/>
              </a:buClr>
              <a:buSzPct val="85000"/>
              <a:buFont typeface="Wingdings 2" panose="05020102010507070707" pitchFamily="18" charset="2"/>
              <a:buChar char=""/>
            </a:pPr>
            <a:r>
              <a:rPr lang="en-US" sz="1600" dirty="0"/>
              <a:t>Extension Educators</a:t>
            </a:r>
          </a:p>
          <a:p>
            <a:pPr marL="742950" lvl="1" indent="-285750">
              <a:buClr>
                <a:schemeClr val="accent1"/>
              </a:buClr>
              <a:buSzPct val="85000"/>
              <a:buFont typeface="Wingdings 2" panose="05020102010507070707" pitchFamily="18" charset="2"/>
              <a:buChar char=""/>
            </a:pPr>
            <a:r>
              <a:rPr lang="en-US" sz="1600" dirty="0"/>
              <a:t>Postdoctoral Research Associates</a:t>
            </a:r>
          </a:p>
          <a:p>
            <a:pPr marL="742950" lvl="1" indent="-285750">
              <a:buClr>
                <a:schemeClr val="accent1"/>
              </a:buClr>
              <a:buSzPct val="85000"/>
              <a:buFont typeface="Wingdings 2" panose="05020102010507070707" pitchFamily="18" charset="2"/>
              <a:buChar char=""/>
            </a:pPr>
            <a:r>
              <a:rPr lang="en-US" sz="1600" dirty="0"/>
              <a:t>Graduate Students</a:t>
            </a:r>
          </a:p>
          <a:p>
            <a:pPr marL="742950" lvl="1" indent="-285750">
              <a:buClr>
                <a:schemeClr val="accent1"/>
              </a:buClr>
              <a:buSzPct val="85000"/>
              <a:buFont typeface="Wingdings 2" panose="05020102010507070707" pitchFamily="18" charset="2"/>
              <a:buChar char=""/>
            </a:pPr>
            <a:r>
              <a:rPr lang="en-US" sz="1600" dirty="0"/>
              <a:t>Undergraduate Students/Hourly Labor</a:t>
            </a:r>
          </a:p>
          <a:p>
            <a:pPr marL="742950" lvl="1" indent="-285750">
              <a:buClr>
                <a:schemeClr val="accent1"/>
              </a:buClr>
              <a:buSzPct val="85000"/>
              <a:buFont typeface="Wingdings 2" panose="05020102010507070707" pitchFamily="18" charset="2"/>
              <a:buChar char=""/>
            </a:pPr>
            <a:r>
              <a:rPr lang="en-US" sz="1600" dirty="0"/>
              <a:t>*Administrative and Clerical Staff, as </a:t>
            </a:r>
            <a:r>
              <a:rPr lang="en-US" sz="1600" dirty="0" smtClean="0"/>
              <a:t>justified</a:t>
            </a:r>
            <a:endParaRPr lang="en-US" sz="1600" dirty="0"/>
          </a:p>
          <a:p>
            <a:pPr marL="742950" lvl="1" indent="-285750">
              <a:buFont typeface="Wingdings" panose="05000000000000000000" pitchFamily="2" charset="2"/>
              <a:buChar char="Ø"/>
            </a:pPr>
            <a:endParaRPr lang="en-US" sz="800" dirty="0"/>
          </a:p>
          <a:p>
            <a:r>
              <a:rPr lang="en-US" dirty="0"/>
              <a:t>Fringe Benefits  </a:t>
            </a:r>
          </a:p>
          <a:p>
            <a:pPr marL="742950" lvl="1" indent="-285750">
              <a:buClr>
                <a:schemeClr val="accent1"/>
              </a:buClr>
              <a:buSzPct val="85000"/>
              <a:buFont typeface="Wingdings 2" panose="05020102010507070707" pitchFamily="18" charset="2"/>
              <a:buChar char=""/>
            </a:pPr>
            <a:r>
              <a:rPr lang="en-US" sz="1600" dirty="0"/>
              <a:t>SI Fringe </a:t>
            </a:r>
          </a:p>
          <a:p>
            <a:pPr marL="742950" lvl="1" indent="-285750">
              <a:buClr>
                <a:schemeClr val="accent1"/>
              </a:buClr>
              <a:buSzPct val="85000"/>
              <a:buFont typeface="Wingdings 2" panose="05020102010507070707" pitchFamily="18" charset="2"/>
              <a:buChar char=""/>
            </a:pPr>
            <a:r>
              <a:rPr lang="en-US" sz="1600" dirty="0"/>
              <a:t>Graduate Student</a:t>
            </a:r>
          </a:p>
          <a:p>
            <a:pPr marL="742950" lvl="1" indent="-285750">
              <a:buClr>
                <a:schemeClr val="accent1"/>
              </a:buClr>
              <a:buSzPct val="85000"/>
              <a:buFont typeface="Wingdings 2" panose="05020102010507070707" pitchFamily="18" charset="2"/>
              <a:buChar char=""/>
            </a:pPr>
            <a:r>
              <a:rPr lang="en-US" sz="1600" dirty="0"/>
              <a:t>Hourly workers</a:t>
            </a:r>
          </a:p>
          <a:p>
            <a:pPr marL="742950" lvl="1" indent="-285750">
              <a:buClr>
                <a:schemeClr val="accent1"/>
              </a:buClr>
              <a:buSzPct val="85000"/>
              <a:buFont typeface="Wingdings 2" panose="05020102010507070707" pitchFamily="18" charset="2"/>
              <a:buChar char=""/>
            </a:pPr>
            <a:r>
              <a:rPr lang="en-US" sz="1600" dirty="0"/>
              <a:t>Affordable Care Act</a:t>
            </a:r>
          </a:p>
          <a:p>
            <a:pPr lvl="1">
              <a:buClr>
                <a:schemeClr val="accent1"/>
              </a:buClr>
              <a:buSzPct val="85000"/>
            </a:pPr>
            <a:endParaRPr lang="en-US" sz="800" dirty="0"/>
          </a:p>
          <a:p>
            <a:r>
              <a:rPr lang="en-US" dirty="0"/>
              <a:t>OSP/CGA Salary Budget Builder </a:t>
            </a:r>
          </a:p>
          <a:p>
            <a:pPr marL="742950" lvl="1" indent="-285750">
              <a:buClr>
                <a:schemeClr val="accent1"/>
              </a:buClr>
              <a:buSzPct val="85000"/>
              <a:buFont typeface="Wingdings 2" panose="05020102010507070707" pitchFamily="18" charset="2"/>
              <a:buChar char=""/>
            </a:pPr>
            <a:r>
              <a:rPr lang="en-US" sz="1600" dirty="0"/>
              <a:t>Get current salaries for MSU faculty and staff</a:t>
            </a:r>
          </a:p>
          <a:p>
            <a:pPr marL="742950" lvl="1" indent="-285750">
              <a:buClr>
                <a:schemeClr val="accent1"/>
              </a:buClr>
              <a:buSzPct val="85000"/>
              <a:buFont typeface="Wingdings 2" panose="05020102010507070707" pitchFamily="18" charset="2"/>
              <a:buChar char=""/>
            </a:pPr>
            <a:r>
              <a:rPr lang="en-US" sz="1600" dirty="0"/>
              <a:t>Use your project start date</a:t>
            </a:r>
          </a:p>
          <a:p>
            <a:pPr marL="742950" lvl="1" indent="-285750">
              <a:buClr>
                <a:schemeClr val="accent1"/>
              </a:buClr>
              <a:buSzPct val="85000"/>
              <a:buFont typeface="Wingdings 2" panose="05020102010507070707" pitchFamily="18" charset="2"/>
              <a:buChar char=""/>
            </a:pPr>
            <a:r>
              <a:rPr lang="en-US" sz="1600" dirty="0"/>
              <a:t>Export and save salary figures to your excel budget template</a:t>
            </a:r>
          </a:p>
        </p:txBody>
      </p:sp>
    </p:spTree>
    <p:extLst>
      <p:ext uri="{BB962C8B-B14F-4D97-AF65-F5344CB8AC3E}">
        <p14:creationId xmlns:p14="http://schemas.microsoft.com/office/powerpoint/2010/main" val="30425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p:cTn id="44"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4">
                                            <p:txEl>
                                              <p:pRg st="8" end="8"/>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p:cTn id="49"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4">
                                            <p:txEl>
                                              <p:pRg st="9" end="9"/>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4">
                                            <p:txEl>
                                              <p:pRg st="10" end="10"/>
                                            </p:txEl>
                                          </p:spTgt>
                                        </p:tgtEl>
                                        <p:attrNameLst>
                                          <p:attrName>style.visibility</p:attrName>
                                        </p:attrNameLst>
                                      </p:cBhvr>
                                      <p:to>
                                        <p:strVal val="visible"/>
                                      </p:to>
                                    </p:set>
                                    <p:anim calcmode="lin" valueType="num">
                                      <p:cBhvr>
                                        <p:cTn id="54"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4">
                                            <p:txEl>
                                              <p:pRg st="10" end="10"/>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4">
                                            <p:txEl>
                                              <p:pRg st="11" end="11"/>
                                            </p:txEl>
                                          </p:spTgt>
                                        </p:tgtEl>
                                        <p:attrNameLst>
                                          <p:attrName>style.visibility</p:attrName>
                                        </p:attrNameLst>
                                      </p:cBhvr>
                                      <p:to>
                                        <p:strVal val="visible"/>
                                      </p:to>
                                    </p:set>
                                    <p:anim calcmode="lin" valueType="num">
                                      <p:cBhvr>
                                        <p:cTn id="59"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61" dur="500"/>
                                        <p:tgtEl>
                                          <p:spTgt spid="4">
                                            <p:txEl>
                                              <p:pRg st="11" end="11"/>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xEl>
                                              <p:pRg st="12" end="12"/>
                                            </p:txEl>
                                          </p:spTgt>
                                        </p:tgtEl>
                                        <p:attrNameLst>
                                          <p:attrName>style.visibility</p:attrName>
                                        </p:attrNameLst>
                                      </p:cBhvr>
                                      <p:to>
                                        <p:strVal val="visible"/>
                                      </p:to>
                                    </p:set>
                                    <p:anim calcmode="lin" valueType="num">
                                      <p:cBhvr>
                                        <p:cTn id="64"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65"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66" dur="500"/>
                                        <p:tgtEl>
                                          <p:spTgt spid="4">
                                            <p:txEl>
                                              <p:pRg st="12" end="1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
                                            <p:txEl>
                                              <p:pRg st="14" end="14"/>
                                            </p:txEl>
                                          </p:spTgt>
                                        </p:tgtEl>
                                        <p:attrNameLst>
                                          <p:attrName>style.visibility</p:attrName>
                                        </p:attrNameLst>
                                      </p:cBhvr>
                                      <p:to>
                                        <p:strVal val="visible"/>
                                      </p:to>
                                    </p:set>
                                    <p:anim calcmode="lin" valueType="num">
                                      <p:cBhvr>
                                        <p:cTn id="71"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72"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73" dur="500"/>
                                        <p:tgtEl>
                                          <p:spTgt spid="4">
                                            <p:txEl>
                                              <p:pRg st="14" end="14"/>
                                            </p:txEl>
                                          </p:spTgt>
                                        </p:tgtEl>
                                      </p:cBhvr>
                                    </p:animEffect>
                                  </p:childTnLst>
                                </p:cTn>
                              </p:par>
                              <p:par>
                                <p:cTn id="74" presetID="53" presetClass="entr" presetSubtype="16" fill="hold" nodeType="withEffect">
                                  <p:stCondLst>
                                    <p:cond delay="0"/>
                                  </p:stCondLst>
                                  <p:childTnLst>
                                    <p:set>
                                      <p:cBhvr>
                                        <p:cTn id="75" dur="1" fill="hold">
                                          <p:stCondLst>
                                            <p:cond delay="0"/>
                                          </p:stCondLst>
                                        </p:cTn>
                                        <p:tgtEl>
                                          <p:spTgt spid="4">
                                            <p:txEl>
                                              <p:pRg st="15" end="15"/>
                                            </p:txEl>
                                          </p:spTgt>
                                        </p:tgtEl>
                                        <p:attrNameLst>
                                          <p:attrName>style.visibility</p:attrName>
                                        </p:attrNameLst>
                                      </p:cBhvr>
                                      <p:to>
                                        <p:strVal val="visible"/>
                                      </p:to>
                                    </p:set>
                                    <p:anim calcmode="lin" valueType="num">
                                      <p:cBhvr>
                                        <p:cTn id="76"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77" dur="5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78" dur="500"/>
                                        <p:tgtEl>
                                          <p:spTgt spid="4">
                                            <p:txEl>
                                              <p:pRg st="15" end="15"/>
                                            </p:txEl>
                                          </p:spTgt>
                                        </p:tgtEl>
                                      </p:cBhvr>
                                    </p:animEffect>
                                  </p:childTnLst>
                                </p:cTn>
                              </p:par>
                              <p:par>
                                <p:cTn id="79" presetID="53" presetClass="entr" presetSubtype="16" fill="hold" nodeType="withEffect">
                                  <p:stCondLst>
                                    <p:cond delay="0"/>
                                  </p:stCondLst>
                                  <p:childTnLst>
                                    <p:set>
                                      <p:cBhvr>
                                        <p:cTn id="80" dur="1" fill="hold">
                                          <p:stCondLst>
                                            <p:cond delay="0"/>
                                          </p:stCondLst>
                                        </p:cTn>
                                        <p:tgtEl>
                                          <p:spTgt spid="4">
                                            <p:txEl>
                                              <p:pRg st="16" end="16"/>
                                            </p:txEl>
                                          </p:spTgt>
                                        </p:tgtEl>
                                        <p:attrNameLst>
                                          <p:attrName>style.visibility</p:attrName>
                                        </p:attrNameLst>
                                      </p:cBhvr>
                                      <p:to>
                                        <p:strVal val="visible"/>
                                      </p:to>
                                    </p:set>
                                    <p:anim calcmode="lin" valueType="num">
                                      <p:cBhvr>
                                        <p:cTn id="81"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82"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83" dur="500"/>
                                        <p:tgtEl>
                                          <p:spTgt spid="4">
                                            <p:txEl>
                                              <p:pRg st="16" end="16"/>
                                            </p:txEl>
                                          </p:spTgt>
                                        </p:tgtEl>
                                      </p:cBhvr>
                                    </p:animEffect>
                                  </p:childTnLst>
                                </p:cTn>
                              </p:par>
                              <p:par>
                                <p:cTn id="84" presetID="53" presetClass="entr" presetSubtype="16" fill="hold" nodeType="withEffect">
                                  <p:stCondLst>
                                    <p:cond delay="0"/>
                                  </p:stCondLst>
                                  <p:childTnLst>
                                    <p:set>
                                      <p:cBhvr>
                                        <p:cTn id="85" dur="1" fill="hold">
                                          <p:stCondLst>
                                            <p:cond delay="0"/>
                                          </p:stCondLst>
                                        </p:cTn>
                                        <p:tgtEl>
                                          <p:spTgt spid="4">
                                            <p:txEl>
                                              <p:pRg st="17" end="17"/>
                                            </p:txEl>
                                          </p:spTgt>
                                        </p:tgtEl>
                                        <p:attrNameLst>
                                          <p:attrName>style.visibility</p:attrName>
                                        </p:attrNameLst>
                                      </p:cBhvr>
                                      <p:to>
                                        <p:strVal val="visible"/>
                                      </p:to>
                                    </p:set>
                                    <p:anim calcmode="lin" valueType="num">
                                      <p:cBhvr>
                                        <p:cTn id="86" dur="5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87" dur="5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88"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122238"/>
            <a:ext cx="7772400" cy="1020762"/>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Salary Budget Builder</a:t>
            </a:r>
            <a:endParaRPr lang="en-US"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295400"/>
            <a:ext cx="8991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2052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8683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a:latin typeface="+mj-lt"/>
              </a:rPr>
              <a:t>Elements of Proposal </a:t>
            </a:r>
            <a:r>
              <a:rPr lang="en-US" dirty="0" smtClean="0">
                <a:latin typeface="+mj-lt"/>
              </a:rPr>
              <a:t>Budget (cont.)</a:t>
            </a:r>
            <a:endParaRPr lang="en-US" dirty="0">
              <a:latin typeface="+mj-lt"/>
            </a:endParaRPr>
          </a:p>
        </p:txBody>
      </p:sp>
      <p:sp>
        <p:nvSpPr>
          <p:cNvPr id="3" name="TextBox 2"/>
          <p:cNvSpPr txBox="1"/>
          <p:nvPr/>
        </p:nvSpPr>
        <p:spPr>
          <a:xfrm>
            <a:off x="685800" y="1371599"/>
            <a:ext cx="7848600" cy="4801314"/>
          </a:xfrm>
          <a:prstGeom prst="rect">
            <a:avLst/>
          </a:prstGeom>
          <a:noFill/>
        </p:spPr>
        <p:txBody>
          <a:bodyPr wrap="square" rtlCol="0">
            <a:spAutoFit/>
          </a:bodyPr>
          <a:lstStyle/>
          <a:p>
            <a:r>
              <a:rPr lang="en-US" dirty="0" smtClean="0"/>
              <a:t>Equipment – item with a purchase price of more than $5,000 and an expected service life of more than one year</a:t>
            </a:r>
          </a:p>
          <a:p>
            <a:pPr marL="285750" indent="-285750">
              <a:buFont typeface="Wingdings" panose="05000000000000000000" pitchFamily="2" charset="2"/>
              <a:buChar char="Ø"/>
            </a:pPr>
            <a:endParaRPr lang="en-US" dirty="0" smtClean="0"/>
          </a:p>
          <a:p>
            <a:r>
              <a:rPr lang="en-US" dirty="0" smtClean="0"/>
              <a:t>Travel – Domestic and International</a:t>
            </a:r>
          </a:p>
          <a:p>
            <a:pPr marL="285750" indent="-285750">
              <a:buFont typeface="Wingdings" panose="05000000000000000000" pitchFamily="2" charset="2"/>
              <a:buChar char="Ø"/>
            </a:pPr>
            <a:endParaRPr lang="en-US" dirty="0" smtClean="0"/>
          </a:p>
          <a:p>
            <a:r>
              <a:rPr lang="en-US" dirty="0" smtClean="0"/>
              <a:t>Participant Support Costs</a:t>
            </a:r>
          </a:p>
          <a:p>
            <a:pPr marL="742950" lvl="1" indent="-285750">
              <a:buClr>
                <a:schemeClr val="accent1"/>
              </a:buClr>
              <a:buSzPct val="85000"/>
              <a:buFont typeface="Wingdings 2" panose="05020102010507070707" pitchFamily="18" charset="2"/>
              <a:buChar char=""/>
            </a:pPr>
            <a:r>
              <a:rPr lang="en-US" sz="1600" dirty="0" smtClean="0"/>
              <a:t>Stipend</a:t>
            </a:r>
          </a:p>
          <a:p>
            <a:pPr marL="742950" lvl="1" indent="-285750">
              <a:buClr>
                <a:schemeClr val="accent1"/>
              </a:buClr>
              <a:buSzPct val="85000"/>
              <a:buFont typeface="Wingdings 2" panose="05020102010507070707" pitchFamily="18" charset="2"/>
              <a:buChar char=""/>
            </a:pPr>
            <a:r>
              <a:rPr lang="en-US" sz="1600" dirty="0" smtClean="0"/>
              <a:t>Travel</a:t>
            </a:r>
          </a:p>
          <a:p>
            <a:pPr marL="742950" lvl="1" indent="-285750">
              <a:buClr>
                <a:schemeClr val="accent1"/>
              </a:buClr>
              <a:buSzPct val="85000"/>
              <a:buFont typeface="Wingdings 2" panose="05020102010507070707" pitchFamily="18" charset="2"/>
              <a:buChar char=""/>
            </a:pPr>
            <a:r>
              <a:rPr lang="en-US" sz="1600" dirty="0" smtClean="0"/>
              <a:t>Subsistence</a:t>
            </a:r>
          </a:p>
          <a:p>
            <a:pPr marL="742950" lvl="1" indent="-285750">
              <a:buClr>
                <a:schemeClr val="accent1"/>
              </a:buClr>
              <a:buSzPct val="85000"/>
              <a:buFont typeface="Wingdings 2" panose="05020102010507070707" pitchFamily="18" charset="2"/>
              <a:buChar char=""/>
            </a:pPr>
            <a:r>
              <a:rPr lang="en-US" sz="1600" dirty="0" smtClean="0"/>
              <a:t>Other</a:t>
            </a:r>
          </a:p>
          <a:p>
            <a:pPr marL="742950" lvl="1" indent="-285750">
              <a:buFont typeface="Wingdings" panose="05000000000000000000" pitchFamily="2" charset="2"/>
              <a:buChar char="Ø"/>
            </a:pPr>
            <a:endParaRPr lang="en-US" dirty="0" smtClean="0"/>
          </a:p>
          <a:p>
            <a:r>
              <a:rPr lang="en-US" dirty="0" smtClean="0"/>
              <a:t>Other Direct Cost</a:t>
            </a:r>
          </a:p>
          <a:p>
            <a:pPr marL="742950" lvl="1" indent="-285750">
              <a:buClr>
                <a:schemeClr val="accent1"/>
              </a:buClr>
              <a:buSzPct val="85000"/>
              <a:buFont typeface="Wingdings 2" panose="05020102010507070707" pitchFamily="18" charset="2"/>
              <a:buChar char=""/>
            </a:pPr>
            <a:r>
              <a:rPr lang="en-US" sz="1600" dirty="0" smtClean="0"/>
              <a:t>Materials and Supplies</a:t>
            </a:r>
          </a:p>
          <a:p>
            <a:pPr marL="742950" lvl="1" indent="-285750">
              <a:buClr>
                <a:schemeClr val="accent1"/>
              </a:buClr>
              <a:buSzPct val="85000"/>
              <a:buFont typeface="Wingdings 2" panose="05020102010507070707" pitchFamily="18" charset="2"/>
              <a:buChar char=""/>
            </a:pPr>
            <a:r>
              <a:rPr lang="en-US" sz="1600" dirty="0" smtClean="0"/>
              <a:t>Publications</a:t>
            </a:r>
          </a:p>
          <a:p>
            <a:pPr marL="742950" lvl="1" indent="-285750">
              <a:buClr>
                <a:schemeClr val="accent1"/>
              </a:buClr>
              <a:buSzPct val="85000"/>
              <a:buFont typeface="Wingdings 2" panose="05020102010507070707" pitchFamily="18" charset="2"/>
              <a:buChar char=""/>
            </a:pPr>
            <a:r>
              <a:rPr lang="en-US" sz="1600" dirty="0" smtClean="0"/>
              <a:t>Consultant Services</a:t>
            </a:r>
          </a:p>
          <a:p>
            <a:pPr marL="742950" lvl="1" indent="-285750">
              <a:buClr>
                <a:schemeClr val="accent1"/>
              </a:buClr>
              <a:buSzPct val="85000"/>
              <a:buFont typeface="Wingdings 2" panose="05020102010507070707" pitchFamily="18" charset="2"/>
              <a:buChar char=""/>
            </a:pPr>
            <a:r>
              <a:rPr lang="en-US" sz="1600" dirty="0" smtClean="0"/>
              <a:t>Subcontracts (F&amp;A is charged on the first $25,000 only)</a:t>
            </a:r>
          </a:p>
          <a:p>
            <a:pPr marL="742950" lvl="1" indent="-285750">
              <a:buClr>
                <a:schemeClr val="accent1"/>
              </a:buClr>
              <a:buSzPct val="85000"/>
              <a:buFont typeface="Wingdings 2" panose="05020102010507070707" pitchFamily="18" charset="2"/>
              <a:buChar char=""/>
            </a:pPr>
            <a:r>
              <a:rPr lang="en-US" sz="1600" dirty="0" smtClean="0"/>
              <a:t>Other (Tuition and Fees)</a:t>
            </a:r>
          </a:p>
          <a:p>
            <a:pPr marL="742950" lvl="1" indent="-285750">
              <a:buFont typeface="Wingdings" panose="05000000000000000000" pitchFamily="2" charset="2"/>
              <a:buChar char="Ø"/>
            </a:pPr>
            <a:endParaRPr lang="en-US" dirty="0" smtClean="0"/>
          </a:p>
        </p:txBody>
      </p:sp>
    </p:spTree>
    <p:extLst>
      <p:ext uri="{BB962C8B-B14F-4D97-AF65-F5344CB8AC3E}">
        <p14:creationId xmlns:p14="http://schemas.microsoft.com/office/powerpoint/2010/main" val="24632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fade">
                                      <p:cBhvr>
                                        <p:cTn id="41" dur="500"/>
                                        <p:tgtEl>
                                          <p:spTgt spid="3">
                                            <p:txEl>
                                              <p:pRg st="14" end="1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fade">
                                      <p:cBhvr>
                                        <p:cTn id="4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47800"/>
            <a:ext cx="8001000" cy="3908762"/>
          </a:xfrm>
          <a:prstGeom prst="rect">
            <a:avLst/>
          </a:prstGeom>
          <a:noFill/>
        </p:spPr>
        <p:txBody>
          <a:bodyPr wrap="square" rtlCol="0">
            <a:spAutoFit/>
          </a:bodyPr>
          <a:lstStyle/>
          <a:p>
            <a:pPr>
              <a:buClr>
                <a:schemeClr val="accent1"/>
              </a:buClr>
              <a:buSzPct val="85000"/>
            </a:pPr>
            <a:r>
              <a:rPr lang="en-US" b="1" dirty="0" smtClean="0"/>
              <a:t>Cost Share/Match</a:t>
            </a:r>
          </a:p>
          <a:p>
            <a:pPr>
              <a:buClr>
                <a:schemeClr val="accent1"/>
              </a:buClr>
              <a:buSzPct val="85000"/>
            </a:pPr>
            <a:endParaRPr lang="en-US" dirty="0"/>
          </a:p>
          <a:p>
            <a:pPr>
              <a:buClr>
                <a:schemeClr val="accent1"/>
              </a:buClr>
              <a:buSzPct val="85000"/>
            </a:pPr>
            <a:r>
              <a:rPr lang="en-US" sz="1600" dirty="0" smtClean="0"/>
              <a:t>Mandatory Cost Share – required by the sponsor as a condition of receiving the award, usually included in the proposal.</a:t>
            </a:r>
          </a:p>
          <a:p>
            <a:pPr>
              <a:buClr>
                <a:schemeClr val="accent1"/>
              </a:buClr>
              <a:buSzPct val="85000"/>
            </a:pPr>
            <a:endParaRPr lang="en-US" sz="1600" dirty="0"/>
          </a:p>
          <a:p>
            <a:pPr>
              <a:buClr>
                <a:schemeClr val="accent1"/>
              </a:buClr>
              <a:buSzPct val="85000"/>
            </a:pPr>
            <a:r>
              <a:rPr lang="en-US" sz="1600" dirty="0" smtClean="0"/>
              <a:t>Voluntary Committed Cost Share – not required by the sponsor as a condition of receiving an award.  Included in the proposal to be contributed by the University and it becomes a binding commitment to the University upon award.</a:t>
            </a:r>
          </a:p>
          <a:p>
            <a:pPr>
              <a:buClr>
                <a:schemeClr val="accent1"/>
              </a:buClr>
              <a:buSzPct val="85000"/>
            </a:pPr>
            <a:endParaRPr lang="en-US" sz="1600" dirty="0" smtClean="0"/>
          </a:p>
          <a:p>
            <a:pPr>
              <a:buClr>
                <a:schemeClr val="accent1"/>
              </a:buClr>
              <a:buSzPct val="85000"/>
            </a:pPr>
            <a:r>
              <a:rPr lang="en-US" sz="1600" dirty="0" smtClean="0"/>
              <a:t>Cost sharing should only be included in a proposed budget, narrative or budget justification when required by the solicitation. </a:t>
            </a:r>
          </a:p>
          <a:p>
            <a:pPr>
              <a:buClr>
                <a:schemeClr val="accent1"/>
              </a:buClr>
              <a:buSzPct val="85000"/>
            </a:pPr>
            <a:endParaRPr lang="en-US" sz="1600" dirty="0"/>
          </a:p>
          <a:p>
            <a:pPr>
              <a:buClr>
                <a:schemeClr val="accent1"/>
              </a:buClr>
              <a:buSzPct val="85000"/>
            </a:pPr>
            <a:r>
              <a:rPr lang="en-US" sz="1600" dirty="0" smtClean="0"/>
              <a:t>Cost share MUST be approved by the unit contributing.  Please plan accordingly in order to get proper approvals in advance.</a:t>
            </a:r>
          </a:p>
          <a:p>
            <a:pPr>
              <a:buClr>
                <a:schemeClr val="accent1"/>
              </a:buClr>
              <a:buSzPct val="85000"/>
            </a:pPr>
            <a:endParaRPr lang="en-US" dirty="0"/>
          </a:p>
        </p:txBody>
      </p:sp>
      <p:sp>
        <p:nvSpPr>
          <p:cNvPr id="5" name="Title 1"/>
          <p:cNvSpPr txBox="1">
            <a:spLocks/>
          </p:cNvSpPr>
          <p:nvPr/>
        </p:nvSpPr>
        <p:spPr>
          <a:xfrm>
            <a:off x="304800" y="152400"/>
            <a:ext cx="8610600" cy="868362"/>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mtClean="0">
                <a:latin typeface="+mj-lt"/>
              </a:rPr>
              <a:t>Elements of Proposal Budget (cont.)</a:t>
            </a:r>
            <a:endParaRPr lang="en-US" dirty="0">
              <a:latin typeface="+mj-lt"/>
            </a:endParaRPr>
          </a:p>
        </p:txBody>
      </p:sp>
    </p:spTree>
    <p:extLst>
      <p:ext uri="{BB962C8B-B14F-4D97-AF65-F5344CB8AC3E}">
        <p14:creationId xmlns:p14="http://schemas.microsoft.com/office/powerpoint/2010/main" val="389204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8683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a:latin typeface="+mj-lt"/>
              </a:rPr>
              <a:t>Elements of Proposal </a:t>
            </a:r>
            <a:r>
              <a:rPr lang="en-US" dirty="0" smtClean="0">
                <a:latin typeface="+mj-lt"/>
              </a:rPr>
              <a:t>Budget (cont.)</a:t>
            </a:r>
            <a:endParaRPr lang="en-US" dirty="0">
              <a:latin typeface="+mj-lt"/>
            </a:endParaRPr>
          </a:p>
        </p:txBody>
      </p:sp>
      <p:sp>
        <p:nvSpPr>
          <p:cNvPr id="3" name="Rectangle 2"/>
          <p:cNvSpPr/>
          <p:nvPr/>
        </p:nvSpPr>
        <p:spPr>
          <a:xfrm>
            <a:off x="228600" y="1143000"/>
            <a:ext cx="8839200" cy="5447645"/>
          </a:xfrm>
          <a:prstGeom prst="rect">
            <a:avLst/>
          </a:prstGeom>
        </p:spPr>
        <p:txBody>
          <a:bodyPr wrap="square">
            <a:spAutoFit/>
          </a:bodyPr>
          <a:lstStyle/>
          <a:p>
            <a:r>
              <a:rPr lang="en-US" dirty="0"/>
              <a:t>F&amp;A/Indirect </a:t>
            </a:r>
            <a:r>
              <a:rPr lang="en-US" dirty="0" smtClean="0"/>
              <a:t>Cost/Overhead</a:t>
            </a:r>
          </a:p>
          <a:p>
            <a:pPr marL="742950" lvl="1" indent="-285750">
              <a:buClr>
                <a:schemeClr val="accent1"/>
              </a:buClr>
              <a:buSzPct val="85000"/>
              <a:buFont typeface="Wingdings 2" panose="05020102010507070707" pitchFamily="18" charset="2"/>
              <a:buChar char=""/>
            </a:pPr>
            <a:r>
              <a:rPr lang="en-US" sz="1500" dirty="0" smtClean="0"/>
              <a:t>Supports University </a:t>
            </a:r>
            <a:r>
              <a:rPr lang="en-US" sz="1500" dirty="0"/>
              <a:t>I</a:t>
            </a:r>
            <a:r>
              <a:rPr lang="en-US" sz="1500" dirty="0" smtClean="0"/>
              <a:t>nfrastructure: departmental </a:t>
            </a:r>
            <a:r>
              <a:rPr lang="en-US" sz="1500" dirty="0"/>
              <a:t>administration, operations, building maintenance, heating, lighting, custodial services, campus security, phones, etc</a:t>
            </a:r>
            <a:r>
              <a:rPr lang="en-US" sz="1500" dirty="0" smtClean="0"/>
              <a:t>.</a:t>
            </a:r>
          </a:p>
          <a:p>
            <a:pPr lvl="1">
              <a:buClr>
                <a:schemeClr val="accent1"/>
              </a:buClr>
              <a:buSzPct val="85000"/>
            </a:pPr>
            <a:endParaRPr lang="en-US" sz="800" dirty="0" smtClean="0"/>
          </a:p>
          <a:p>
            <a:r>
              <a:rPr lang="en-US" dirty="0"/>
              <a:t>Some items </a:t>
            </a:r>
            <a:r>
              <a:rPr lang="en-US" b="1" i="1" dirty="0"/>
              <a:t>exempt</a:t>
            </a:r>
            <a:r>
              <a:rPr lang="en-US" dirty="0"/>
              <a:t> from F&amp;A are</a:t>
            </a:r>
            <a:r>
              <a:rPr lang="en-US" dirty="0" smtClean="0"/>
              <a:t>:</a:t>
            </a:r>
            <a:endParaRPr lang="en-US" sz="1600" dirty="0" smtClean="0"/>
          </a:p>
          <a:p>
            <a:pPr marL="742950" lvl="1" indent="-285750">
              <a:buClr>
                <a:schemeClr val="accent1"/>
              </a:buClr>
              <a:buSzPct val="85000"/>
              <a:buFont typeface="Wingdings 2" panose="05020102010507070707" pitchFamily="18" charset="2"/>
              <a:buChar char=""/>
            </a:pPr>
            <a:r>
              <a:rPr lang="en-US" sz="1600" dirty="0" smtClean="0"/>
              <a:t>Equipment</a:t>
            </a:r>
          </a:p>
          <a:p>
            <a:pPr marL="742950" lvl="1" indent="-285750">
              <a:buClr>
                <a:schemeClr val="accent1"/>
              </a:buClr>
              <a:buSzPct val="85000"/>
              <a:buFont typeface="Wingdings 2" panose="05020102010507070707" pitchFamily="18" charset="2"/>
              <a:buChar char=""/>
            </a:pPr>
            <a:r>
              <a:rPr lang="en-US" sz="1600" dirty="0" smtClean="0"/>
              <a:t>Participant </a:t>
            </a:r>
            <a:r>
              <a:rPr lang="en-US" sz="1600" dirty="0"/>
              <a:t>support costs (fellows</a:t>
            </a:r>
            <a:r>
              <a:rPr lang="en-US" dirty="0"/>
              <a:t>hips, scholarships</a:t>
            </a:r>
            <a:r>
              <a:rPr lang="en-US" dirty="0" smtClean="0"/>
              <a:t>)</a:t>
            </a:r>
          </a:p>
          <a:p>
            <a:pPr marL="742950" lvl="1" indent="-285750">
              <a:buClr>
                <a:schemeClr val="accent1"/>
              </a:buClr>
              <a:buSzPct val="85000"/>
              <a:buFont typeface="Wingdings 2" panose="05020102010507070707" pitchFamily="18" charset="2"/>
              <a:buChar char=""/>
            </a:pPr>
            <a:r>
              <a:rPr lang="en-US" sz="1600" dirty="0" err="1" smtClean="0"/>
              <a:t>Subawards</a:t>
            </a:r>
            <a:r>
              <a:rPr lang="en-US" sz="1600" dirty="0" smtClean="0"/>
              <a:t> </a:t>
            </a:r>
            <a:r>
              <a:rPr lang="en-US" sz="1600" dirty="0"/>
              <a:t>in excess of the first $</a:t>
            </a:r>
            <a:r>
              <a:rPr lang="en-US" sz="1600" dirty="0" smtClean="0"/>
              <a:t>25,000</a:t>
            </a:r>
          </a:p>
          <a:p>
            <a:pPr marL="742950" lvl="1" indent="-285750">
              <a:buClr>
                <a:schemeClr val="accent1"/>
              </a:buClr>
              <a:buSzPct val="85000"/>
              <a:buFont typeface="Wingdings 2" panose="05020102010507070707" pitchFamily="18" charset="2"/>
              <a:buChar char=""/>
            </a:pPr>
            <a:r>
              <a:rPr lang="en-US" sz="1600" dirty="0" smtClean="0"/>
              <a:t>Graduate </a:t>
            </a:r>
            <a:r>
              <a:rPr lang="en-US" sz="1600" dirty="0"/>
              <a:t>tuition and fees</a:t>
            </a:r>
          </a:p>
          <a:p>
            <a:pPr>
              <a:buClr>
                <a:schemeClr val="accent1"/>
              </a:buClr>
              <a:buSzPct val="85000"/>
            </a:pPr>
            <a:r>
              <a:rPr lang="en-US" b="1" dirty="0" smtClean="0"/>
              <a:t>			      Current </a:t>
            </a:r>
            <a:r>
              <a:rPr lang="en-US" b="1" dirty="0"/>
              <a:t>Rates                       Future Rates </a:t>
            </a:r>
          </a:p>
          <a:p>
            <a:pPr lvl="1"/>
            <a:r>
              <a:rPr lang="en-US" sz="1600" b="1" dirty="0"/>
              <a:t>			</a:t>
            </a:r>
            <a:r>
              <a:rPr lang="en-US" sz="1600" b="1" dirty="0" smtClean="0"/>
              <a:t>    (</a:t>
            </a:r>
            <a:r>
              <a:rPr lang="en-US" sz="1600" b="1" dirty="0"/>
              <a:t>through 6/30/2016)   </a:t>
            </a:r>
            <a:r>
              <a:rPr lang="en-US" sz="1600" b="1" dirty="0" smtClean="0"/>
              <a:t>        </a:t>
            </a:r>
            <a:r>
              <a:rPr lang="en-US" sz="1600" b="1" dirty="0"/>
              <a:t>(7/1/2016 – 6/30/2019)</a:t>
            </a:r>
          </a:p>
          <a:p>
            <a:pPr lvl="1"/>
            <a:endParaRPr lang="en-US" sz="400" b="1" dirty="0"/>
          </a:p>
          <a:p>
            <a:r>
              <a:rPr lang="en-US" sz="1600" dirty="0"/>
              <a:t>Research			53.5%*			55%</a:t>
            </a:r>
          </a:p>
          <a:p>
            <a:r>
              <a:rPr lang="en-US" sz="1600" dirty="0"/>
              <a:t>Other Sponsored Activities          	36% 			36%</a:t>
            </a:r>
          </a:p>
          <a:p>
            <a:r>
              <a:rPr lang="en-US" sz="1600" dirty="0"/>
              <a:t>Off-Campus 		             	26%			26%</a:t>
            </a:r>
          </a:p>
          <a:p>
            <a:r>
              <a:rPr lang="en-US" sz="1600" dirty="0"/>
              <a:t>Testing 		                           	26%			26%</a:t>
            </a:r>
          </a:p>
          <a:p>
            <a:r>
              <a:rPr lang="en-US" sz="1600" dirty="0"/>
              <a:t>State of Michigan	       </a:t>
            </a:r>
            <a:r>
              <a:rPr lang="en-US" sz="1600" dirty="0" smtClean="0"/>
              <a:t>	     </a:t>
            </a:r>
            <a:r>
              <a:rPr lang="en-US" sz="1600" dirty="0"/>
              <a:t>	20%			20%</a:t>
            </a:r>
          </a:p>
          <a:p>
            <a:endParaRPr lang="en-US" sz="1600" dirty="0"/>
          </a:p>
          <a:p>
            <a:r>
              <a:rPr lang="en-US" sz="1600" dirty="0"/>
              <a:t>*Use this rate for year 1 of any proposals with a start date before 7/1/2016</a:t>
            </a:r>
            <a:r>
              <a:rPr lang="en-US" sz="1600" dirty="0" smtClean="0"/>
              <a:t>!</a:t>
            </a:r>
          </a:p>
          <a:p>
            <a:endParaRPr lang="en-US" sz="800" dirty="0"/>
          </a:p>
          <a:p>
            <a:pPr>
              <a:buClr>
                <a:schemeClr val="accent1"/>
              </a:buClr>
              <a:buSzPct val="85000"/>
            </a:pPr>
            <a:r>
              <a:rPr lang="en-US" dirty="0" smtClean="0"/>
              <a:t>Reduced </a:t>
            </a:r>
            <a:r>
              <a:rPr lang="en-US" dirty="0"/>
              <a:t>F&amp;A rates must be justified</a:t>
            </a:r>
          </a:p>
          <a:p>
            <a:pPr marL="742950" lvl="1" indent="-285750">
              <a:buClr>
                <a:schemeClr val="accent1"/>
              </a:buClr>
              <a:buSzPct val="85000"/>
              <a:buFont typeface="Century Gothic" panose="020B0502020202020204" pitchFamily="34" charset="0"/>
              <a:buChar char="•"/>
            </a:pPr>
            <a:r>
              <a:rPr lang="en-US" sz="1600" dirty="0"/>
              <a:t>documented in proposal solicitation</a:t>
            </a:r>
          </a:p>
          <a:p>
            <a:pPr marL="742950" lvl="1" indent="-285750">
              <a:buClr>
                <a:schemeClr val="accent1"/>
              </a:buClr>
              <a:buSzPct val="85000"/>
              <a:buFont typeface="Century Gothic" panose="020B0502020202020204" pitchFamily="34" charset="0"/>
              <a:buChar char="•"/>
            </a:pPr>
            <a:r>
              <a:rPr lang="en-US" sz="1600" dirty="0"/>
              <a:t>waivers must be requested from VPRGS </a:t>
            </a:r>
            <a:r>
              <a:rPr lang="en-US" sz="1200" dirty="0"/>
              <a:t>(Vice President for Research and Graduate Studies</a:t>
            </a:r>
            <a:r>
              <a:rPr lang="en-US" sz="1200" dirty="0" smtClean="0"/>
              <a:t>)</a:t>
            </a:r>
            <a:endParaRPr lang="en-US" dirty="0"/>
          </a:p>
        </p:txBody>
      </p:sp>
    </p:spTree>
    <p:extLst>
      <p:ext uri="{BB962C8B-B14F-4D97-AF65-F5344CB8AC3E}">
        <p14:creationId xmlns:p14="http://schemas.microsoft.com/office/powerpoint/2010/main" val="315428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down)">
                                      <p:cBhvr>
                                        <p:cTn id="10" dur="500"/>
                                        <p:tgtEl>
                                          <p:spTgt spid="3">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down)">
                                      <p:cBhvr>
                                        <p:cTn id="16" dur="500"/>
                                        <p:tgtEl>
                                          <p:spTgt spid="3">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down)">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down)">
                                      <p:cBhvr>
                                        <p:cTn id="24" dur="500"/>
                                        <p:tgtEl>
                                          <p:spTgt spid="3">
                                            <p:txEl>
                                              <p:pRg st="8" end="8"/>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down)">
                                      <p:cBhvr>
                                        <p:cTn id="30" dur="500"/>
                                        <p:tgtEl>
                                          <p:spTgt spid="3">
                                            <p:txEl>
                                              <p:pRg st="11" end="1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wipe(down)">
                                      <p:cBhvr>
                                        <p:cTn id="33" dur="500"/>
                                        <p:tgtEl>
                                          <p:spTgt spid="3">
                                            <p:txEl>
                                              <p:pRg st="12" end="12"/>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animEffect transition="in" filter="wipe(down)">
                                      <p:cBhvr>
                                        <p:cTn id="36" dur="500"/>
                                        <p:tgtEl>
                                          <p:spTgt spid="3">
                                            <p:txEl>
                                              <p:pRg st="13" end="1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animEffect transition="in" filter="wipe(down)">
                                      <p:cBhvr>
                                        <p:cTn id="39" dur="500"/>
                                        <p:tgtEl>
                                          <p:spTgt spid="3">
                                            <p:txEl>
                                              <p:pRg st="14" end="14"/>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wipe(down)">
                                      <p:cBhvr>
                                        <p:cTn id="42" dur="500"/>
                                        <p:tgtEl>
                                          <p:spTgt spid="3">
                                            <p:txEl>
                                              <p:pRg st="15" end="15"/>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wipe(down)">
                                      <p:cBhvr>
                                        <p:cTn id="45" dur="500"/>
                                        <p:tgtEl>
                                          <p:spTgt spid="3">
                                            <p:txEl>
                                              <p:pRg st="17" end="1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19" end="19"/>
                                            </p:txEl>
                                          </p:spTgt>
                                        </p:tgtEl>
                                        <p:attrNameLst>
                                          <p:attrName>style.visibility</p:attrName>
                                        </p:attrNameLst>
                                      </p:cBhvr>
                                      <p:to>
                                        <p:strVal val="visible"/>
                                      </p:to>
                                    </p:set>
                                    <p:animEffect transition="in" filter="wipe(down)">
                                      <p:cBhvr>
                                        <p:cTn id="50" dur="500"/>
                                        <p:tgtEl>
                                          <p:spTgt spid="3">
                                            <p:txEl>
                                              <p:pRg st="19" end="19"/>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3">
                                            <p:txEl>
                                              <p:pRg st="20" end="20"/>
                                            </p:txEl>
                                          </p:spTgt>
                                        </p:tgtEl>
                                        <p:attrNameLst>
                                          <p:attrName>style.visibility</p:attrName>
                                        </p:attrNameLst>
                                      </p:cBhvr>
                                      <p:to>
                                        <p:strVal val="visible"/>
                                      </p:to>
                                    </p:set>
                                    <p:animEffect transition="in" filter="wipe(down)">
                                      <p:cBhvr>
                                        <p:cTn id="53" dur="500"/>
                                        <p:tgtEl>
                                          <p:spTgt spid="3">
                                            <p:txEl>
                                              <p:pRg st="20" end="20"/>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3">
                                            <p:txEl>
                                              <p:pRg st="21" end="21"/>
                                            </p:txEl>
                                          </p:spTgt>
                                        </p:tgtEl>
                                        <p:attrNameLst>
                                          <p:attrName>style.visibility</p:attrName>
                                        </p:attrNameLst>
                                      </p:cBhvr>
                                      <p:to>
                                        <p:strVal val="visible"/>
                                      </p:to>
                                    </p:set>
                                    <p:animEffect transition="in" filter="wipe(down)">
                                      <p:cBhvr>
                                        <p:cTn id="56"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2438400" y="3048000"/>
            <a:ext cx="5867400" cy="685799"/>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Excel Budget Example</a:t>
            </a:r>
            <a:endParaRPr lang="en-US"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01444658"/>
              </p:ext>
            </p:extLst>
          </p:nvPr>
        </p:nvGraphicFramePr>
        <p:xfrm>
          <a:off x="914400" y="0"/>
          <a:ext cx="8153400" cy="6738938"/>
        </p:xfrm>
        <a:graphic>
          <a:graphicData uri="http://schemas.openxmlformats.org/presentationml/2006/ole">
            <mc:AlternateContent xmlns:mc="http://schemas.openxmlformats.org/markup-compatibility/2006">
              <mc:Choice xmlns:v="urn:schemas-microsoft-com:vml" Requires="v">
                <p:oleObj spid="_x0000_s5272" name="Worksheet" r:id="rId4" imgW="10344201" imgH="10677420" progId="Excel.Sheet.12">
                  <p:embed/>
                </p:oleObj>
              </mc:Choice>
              <mc:Fallback>
                <p:oleObj name="Worksheet" r:id="rId4" imgW="10344201" imgH="10677420"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0"/>
                        <a:ext cx="8153400" cy="6738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549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304800"/>
            <a:ext cx="7086600" cy="8382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Grants.Gov</a:t>
            </a:r>
            <a:endParaRPr lang="en-US" dirty="0">
              <a:latin typeface="+mj-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13" y="1752600"/>
            <a:ext cx="893668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863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066800"/>
            <a:ext cx="8839200" cy="5791200"/>
          </a:xfrm>
        </p:spPr>
        <p:txBody>
          <a:bodyPr>
            <a:noAutofit/>
          </a:bodyPr>
          <a:lstStyle/>
          <a:p>
            <a:r>
              <a:rPr lang="en-US" sz="1600" dirty="0" smtClean="0"/>
              <a:t>FOA = Funding Opportunity Announcement</a:t>
            </a:r>
          </a:p>
          <a:p>
            <a:r>
              <a:rPr lang="en-US" sz="1600" dirty="0" smtClean="0"/>
              <a:t>RFP = Request For Proposals</a:t>
            </a:r>
          </a:p>
          <a:p>
            <a:r>
              <a:rPr lang="en-US" sz="1600" dirty="0" smtClean="0"/>
              <a:t>RFA = Research For Applications</a:t>
            </a:r>
          </a:p>
          <a:p>
            <a:pPr marL="0" indent="0">
              <a:buNone/>
            </a:pPr>
            <a:r>
              <a:rPr lang="en-US" sz="1600" dirty="0" smtClean="0"/>
              <a:t>All of these refer to the solicitation/proposal from the agency or sponsor.</a:t>
            </a:r>
            <a:endParaRPr lang="en-US" sz="900" dirty="0" smtClean="0"/>
          </a:p>
          <a:p>
            <a:pPr marL="0" indent="0">
              <a:buNone/>
            </a:pPr>
            <a:endParaRPr lang="en-US" sz="100" dirty="0" smtClean="0"/>
          </a:p>
          <a:p>
            <a:r>
              <a:rPr lang="en-US" sz="1600" dirty="0" smtClean="0"/>
              <a:t>SPA = Sponsored Programs Administration  (</a:t>
            </a:r>
            <a:r>
              <a:rPr lang="en-US" sz="1400" dirty="0" smtClean="0"/>
              <a:t>Unit name for OSP and CGA)</a:t>
            </a:r>
          </a:p>
          <a:p>
            <a:r>
              <a:rPr lang="en-US" sz="1600" dirty="0" smtClean="0"/>
              <a:t>OSP= Office of Sponsored Programs  (</a:t>
            </a:r>
            <a:r>
              <a:rPr lang="en-US" sz="1400" dirty="0" smtClean="0"/>
              <a:t>Pre-award)</a:t>
            </a:r>
            <a:endParaRPr lang="en-US" sz="1400" dirty="0"/>
          </a:p>
          <a:p>
            <a:r>
              <a:rPr lang="en-US" sz="1600" dirty="0" smtClean="0"/>
              <a:t>CGA = Contract and Grant Administration  (</a:t>
            </a:r>
            <a:r>
              <a:rPr lang="en-US" sz="1400" dirty="0" smtClean="0"/>
              <a:t>Post-award)</a:t>
            </a:r>
          </a:p>
          <a:p>
            <a:pPr marL="0" indent="0">
              <a:buNone/>
            </a:pPr>
            <a:endParaRPr lang="en-US" sz="100" dirty="0" smtClean="0"/>
          </a:p>
          <a:p>
            <a:pPr marL="331470" indent="-285750"/>
            <a:r>
              <a:rPr lang="en-US" sz="1600" dirty="0" smtClean="0"/>
              <a:t>F&amp;A = Facilities and Administrative Cost Rate</a:t>
            </a:r>
          </a:p>
          <a:p>
            <a:pPr marL="331470" indent="-285750"/>
            <a:r>
              <a:rPr lang="en-US" sz="1600" dirty="0" smtClean="0"/>
              <a:t>IDC = Indirect Cost Rate</a:t>
            </a:r>
          </a:p>
          <a:p>
            <a:pPr marL="331470" indent="-285750"/>
            <a:r>
              <a:rPr lang="en-US" sz="1600" dirty="0" smtClean="0"/>
              <a:t>NICRA= Negotiated Indirect Cost Rate Agreement</a:t>
            </a:r>
          </a:p>
          <a:p>
            <a:pPr marL="45720" lvl="1" indent="0">
              <a:spcBef>
                <a:spcPts val="580"/>
              </a:spcBef>
              <a:buClr>
                <a:schemeClr val="accent1"/>
              </a:buClr>
              <a:buNone/>
            </a:pPr>
            <a:r>
              <a:rPr lang="en-US" sz="1600" dirty="0" smtClean="0"/>
              <a:t>All of these refer to the federally negotiated rate.  The </a:t>
            </a:r>
            <a:r>
              <a:rPr lang="en-US" sz="1600" dirty="0"/>
              <a:t>F&amp;A rate is negotiated with the Department of Health &amp; Human Services (DHHS</a:t>
            </a:r>
            <a:r>
              <a:rPr lang="en-US" sz="1600" dirty="0" smtClean="0"/>
              <a:t>)</a:t>
            </a:r>
          </a:p>
          <a:p>
            <a:pPr marL="45720" lvl="1" indent="0">
              <a:spcBef>
                <a:spcPts val="580"/>
              </a:spcBef>
              <a:buClr>
                <a:schemeClr val="accent1"/>
              </a:buClr>
              <a:buNone/>
            </a:pPr>
            <a:endParaRPr lang="en-US" sz="100" dirty="0"/>
          </a:p>
          <a:p>
            <a:pPr marL="331470" indent="-285750"/>
            <a:r>
              <a:rPr lang="en-US" sz="1600" dirty="0" smtClean="0"/>
              <a:t>TDC (Total Direct Costs)</a:t>
            </a:r>
          </a:p>
          <a:p>
            <a:pPr marL="605790" lvl="1" indent="-285750"/>
            <a:r>
              <a:rPr lang="en-US" sz="1400" dirty="0" smtClean="0"/>
              <a:t>Refers to the direct costs of the project budget.</a:t>
            </a:r>
            <a:endParaRPr lang="en-US" sz="1400" dirty="0"/>
          </a:p>
          <a:p>
            <a:pPr marL="331470" indent="-285750"/>
            <a:r>
              <a:rPr lang="en-US" sz="1600" dirty="0" smtClean="0"/>
              <a:t>MTDC (Modified Total Direct Costs)</a:t>
            </a:r>
          </a:p>
          <a:p>
            <a:pPr marL="605790" lvl="1" indent="-285750"/>
            <a:r>
              <a:rPr lang="en-US" sz="1400" dirty="0"/>
              <a:t>R</a:t>
            </a:r>
            <a:r>
              <a:rPr lang="en-US" sz="1400" dirty="0" smtClean="0"/>
              <a:t>efers </a:t>
            </a:r>
            <a:r>
              <a:rPr lang="en-US" sz="1400" dirty="0"/>
              <a:t>to the final total of a budget when any </a:t>
            </a:r>
            <a:r>
              <a:rPr lang="en-US" sz="1400" dirty="0" smtClean="0"/>
              <a:t>exempt items (equipment, capital expenditures, patient care, rental costs, tuition &amp; fees, scholarships, fellowships, participant support costs and </a:t>
            </a:r>
            <a:r>
              <a:rPr lang="en-US" sz="1400" dirty="0" err="1" smtClean="0"/>
              <a:t>subawards</a:t>
            </a:r>
            <a:r>
              <a:rPr lang="en-US" sz="1400" dirty="0" smtClean="0"/>
              <a:t> in excess of $25,000 have </a:t>
            </a:r>
            <a:r>
              <a:rPr lang="en-US" sz="1400" dirty="0"/>
              <a:t>been removed from the bottom line.</a:t>
            </a:r>
          </a:p>
          <a:p>
            <a:pPr marL="331470" indent="-285750"/>
            <a:endParaRPr lang="en-US" sz="1600" dirty="0"/>
          </a:p>
        </p:txBody>
      </p:sp>
      <p:sp>
        <p:nvSpPr>
          <p:cNvPr id="6" name="Title 1"/>
          <p:cNvSpPr>
            <a:spLocks noGrp="1"/>
          </p:cNvSpPr>
          <p:nvPr>
            <p:ph type="title"/>
          </p:nvPr>
        </p:nvSpPr>
        <p:spPr>
          <a:xfrm>
            <a:off x="228600" y="152400"/>
            <a:ext cx="8763000" cy="7921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Commonly Used Proposal Acronyms</a:t>
            </a:r>
            <a:endParaRPr lang="en-US" dirty="0">
              <a:latin typeface="+mj-lt"/>
            </a:endParaRPr>
          </a:p>
        </p:txBody>
      </p:sp>
    </p:spTree>
    <p:extLst>
      <p:ext uri="{BB962C8B-B14F-4D97-AF65-F5344CB8AC3E}">
        <p14:creationId xmlns:p14="http://schemas.microsoft.com/office/powerpoint/2010/main" val="1760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6997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85800" y="228600"/>
            <a:ext cx="7772400" cy="1020762"/>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Details of Grant Opportunity</a:t>
            </a:r>
            <a:endParaRPr lang="en-US" dirty="0">
              <a:latin typeface="+mj-lt"/>
            </a:endParaRPr>
          </a:p>
        </p:txBody>
      </p:sp>
    </p:spTree>
    <p:extLst>
      <p:ext uri="{BB962C8B-B14F-4D97-AF65-F5344CB8AC3E}">
        <p14:creationId xmlns:p14="http://schemas.microsoft.com/office/powerpoint/2010/main" val="214904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533400" y="304800"/>
            <a:ext cx="8001000" cy="86836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dirty="0" smtClean="0">
                <a:latin typeface="+mj-lt"/>
              </a:rPr>
              <a:t>Download Package and Instructions</a:t>
            </a:r>
            <a:endParaRPr lang="en-US" dirty="0">
              <a:latin typeface="+mj-lt"/>
            </a:endParaRPr>
          </a:p>
        </p:txBody>
      </p:sp>
      <p:pic>
        <p:nvPicPr>
          <p:cNvPr id="3" name="Content Placeholder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443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831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58200" cy="455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p:cNvSpPr txBox="1">
            <a:spLocks/>
          </p:cNvSpPr>
          <p:nvPr/>
        </p:nvSpPr>
        <p:spPr>
          <a:xfrm>
            <a:off x="533400" y="304800"/>
            <a:ext cx="8001000" cy="868362"/>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rmAutofit fontScale="90000"/>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Download Package and Instructions</a:t>
            </a:r>
            <a:endParaRPr lang="en-US" dirty="0">
              <a:latin typeface="+mj-lt"/>
            </a:endParaRPr>
          </a:p>
        </p:txBody>
      </p:sp>
    </p:spTree>
    <p:extLst>
      <p:ext uri="{BB962C8B-B14F-4D97-AF65-F5344CB8AC3E}">
        <p14:creationId xmlns:p14="http://schemas.microsoft.com/office/powerpoint/2010/main" val="2989117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54734" cy="475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txBox="1">
            <a:spLocks/>
          </p:cNvSpPr>
          <p:nvPr/>
        </p:nvSpPr>
        <p:spPr>
          <a:xfrm>
            <a:off x="533400" y="304800"/>
            <a:ext cx="8001000" cy="868362"/>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rmAutofit fontScale="90000"/>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Download Package and Instructions</a:t>
            </a:r>
            <a:endParaRPr lang="en-US" dirty="0">
              <a:latin typeface="+mj-lt"/>
            </a:endParaRPr>
          </a:p>
        </p:txBody>
      </p:sp>
    </p:spTree>
    <p:extLst>
      <p:ext uri="{BB962C8B-B14F-4D97-AF65-F5344CB8AC3E}">
        <p14:creationId xmlns:p14="http://schemas.microsoft.com/office/powerpoint/2010/main" val="3321925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2491582" y="2918619"/>
            <a:ext cx="6553200" cy="1020762"/>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Grants.gov Package </a:t>
            </a:r>
            <a:r>
              <a:rPr lang="en-US" sz="2000" dirty="0" smtClean="0">
                <a:latin typeface="+mj-lt"/>
              </a:rPr>
              <a:t>(SF 424 R&amp;R)</a:t>
            </a:r>
            <a:endParaRPr lang="en-US" sz="20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676"/>
            <a:ext cx="6589915" cy="6590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7195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31599"/>
            <a:ext cx="7772400" cy="906960"/>
          </a:xfrm>
          <a:prstGeom prst="rect">
            <a:avLst/>
          </a:prstGeom>
        </p:spPr>
        <p:style>
          <a:lnRef idx="3">
            <a:schemeClr val="lt1"/>
          </a:lnRef>
          <a:fillRef idx="1">
            <a:schemeClr val="accent1"/>
          </a:fillRef>
          <a:effectRef idx="1">
            <a:schemeClr val="accent1"/>
          </a:effectRef>
          <a:fontRef idx="minor">
            <a:schemeClr val="lt1"/>
          </a:fontRef>
        </p:style>
        <p:txBody>
          <a:bodyPr anchor="ct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000" dirty="0" smtClean="0">
              <a:latin typeface="+mj-lt"/>
            </a:endParaRPr>
          </a:p>
          <a:p>
            <a:pPr algn="ctr"/>
            <a:r>
              <a:rPr lang="en-US" kern="800" dirty="0" smtClean="0">
                <a:latin typeface="+mj-lt"/>
              </a:rPr>
              <a:t>Grants.gov Package </a:t>
            </a:r>
            <a:r>
              <a:rPr lang="en-US" sz="2800" kern="800" dirty="0" smtClean="0">
                <a:latin typeface="+mj-lt"/>
              </a:rPr>
              <a:t>(SF 424 R&amp;R)</a:t>
            </a:r>
            <a:endParaRPr lang="en-US" sz="2800" kern="800" dirty="0">
              <a:latin typeface="+mj-lt"/>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825" y="1144419"/>
            <a:ext cx="6324600" cy="563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814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22238"/>
            <a:ext cx="7772400" cy="1020762"/>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000" dirty="0" smtClean="0">
              <a:latin typeface="+mj-lt"/>
            </a:endParaRPr>
          </a:p>
          <a:p>
            <a:pPr algn="ctr"/>
            <a:r>
              <a:rPr lang="en-US" dirty="0" smtClean="0">
                <a:latin typeface="+mj-lt"/>
              </a:rPr>
              <a:t>Grants.gov Package </a:t>
            </a:r>
            <a:r>
              <a:rPr lang="en-US" sz="2800" dirty="0" smtClean="0">
                <a:latin typeface="+mj-lt"/>
              </a:rPr>
              <a:t>(SF 424 R&amp;R)</a:t>
            </a:r>
            <a:endParaRPr lang="en-US" sz="28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219200"/>
            <a:ext cx="8991599" cy="552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036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22238"/>
            <a:ext cx="7772400" cy="1020762"/>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000" dirty="0" smtClean="0">
              <a:latin typeface="+mj-lt"/>
            </a:endParaRPr>
          </a:p>
          <a:p>
            <a:pPr algn="ctr"/>
            <a:r>
              <a:rPr lang="en-US" dirty="0" smtClean="0">
                <a:latin typeface="+mj-lt"/>
              </a:rPr>
              <a:t>Grants.gov Package </a:t>
            </a:r>
            <a:r>
              <a:rPr lang="en-US" sz="2800" dirty="0" smtClean="0">
                <a:latin typeface="+mj-lt"/>
              </a:rPr>
              <a:t>(SF 424 R&amp;R)</a:t>
            </a:r>
            <a:endParaRPr lang="en-US" sz="28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3724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195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22238"/>
            <a:ext cx="7772400" cy="1020762"/>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000" dirty="0" smtClean="0">
              <a:latin typeface="+mj-lt"/>
            </a:endParaRPr>
          </a:p>
          <a:p>
            <a:pPr algn="ctr"/>
            <a:r>
              <a:rPr lang="en-US" dirty="0" smtClean="0">
                <a:latin typeface="+mj-lt"/>
              </a:rPr>
              <a:t>Grants.gov Package </a:t>
            </a:r>
            <a:r>
              <a:rPr lang="en-US" sz="2800" dirty="0" smtClean="0">
                <a:latin typeface="+mj-lt"/>
              </a:rPr>
              <a:t>(SF 424 R&amp;R)</a:t>
            </a:r>
            <a:endParaRPr lang="en-US" sz="2800" dirty="0">
              <a:latin typeface="+mj-lt"/>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458200" cy="560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293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rot="16200000">
            <a:off x="-2567782" y="2918619"/>
            <a:ext cx="6553200" cy="1020762"/>
          </a:xfrm>
          <a:prstGeom prst="rect">
            <a:avLst/>
          </a:prstGeom>
        </p:spPr>
        <p:style>
          <a:lnRef idx="3">
            <a:schemeClr val="lt1"/>
          </a:lnRef>
          <a:fillRef idx="1">
            <a:schemeClr val="accent1"/>
          </a:fillRef>
          <a:effectRef idx="1">
            <a:schemeClr val="accent1"/>
          </a:effectRef>
          <a:fontRef idx="minor">
            <a:schemeClr val="lt1"/>
          </a:fontRef>
        </p:style>
        <p:txBody>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Grants.gov Package </a:t>
            </a:r>
            <a:r>
              <a:rPr lang="en-US" sz="2000" dirty="0" smtClean="0">
                <a:latin typeface="+mj-lt"/>
              </a:rPr>
              <a:t>(SF 424 R&amp;R)</a:t>
            </a:r>
            <a:endParaRPr lang="en-US" sz="2000" dirty="0">
              <a:latin typeface="+mj-l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398"/>
            <a:ext cx="7620000" cy="655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800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129427"/>
            <a:ext cx="7772400" cy="792162"/>
          </a:xfrm>
          <a:prstGeom prst="rect">
            <a:avLst/>
          </a:prstGeom>
        </p:spPr>
        <p:style>
          <a:lnRef idx="3">
            <a:schemeClr val="lt1"/>
          </a:lnRef>
          <a:fillRef idx="1">
            <a:schemeClr val="accent1"/>
          </a:fillRef>
          <a:effectRef idx="1">
            <a:schemeClr val="accent1"/>
          </a:effectRef>
          <a:fontRef idx="minor">
            <a:schemeClr val="lt1"/>
          </a:fontRef>
        </p:style>
        <p:txBody>
          <a:bodyPr>
            <a:no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Read Your Solicitation!</a:t>
            </a:r>
            <a:endParaRPr lang="en-US" dirty="0">
              <a:latin typeface="+mj-lt"/>
            </a:endParaRPr>
          </a:p>
        </p:txBody>
      </p:sp>
      <p:sp>
        <p:nvSpPr>
          <p:cNvPr id="4" name="Rectangle 3"/>
          <p:cNvSpPr/>
          <p:nvPr/>
        </p:nvSpPr>
        <p:spPr>
          <a:xfrm>
            <a:off x="685800" y="1024197"/>
            <a:ext cx="8229600" cy="5832366"/>
          </a:xfrm>
          <a:prstGeom prst="rect">
            <a:avLst/>
          </a:prstGeom>
        </p:spPr>
        <p:txBody>
          <a:bodyPr wrap="square">
            <a:spAutoFit/>
          </a:bodyPr>
          <a:lstStyle/>
          <a:p>
            <a:pPr>
              <a:buClr>
                <a:schemeClr val="accent1"/>
              </a:buClr>
            </a:pPr>
            <a:r>
              <a:rPr lang="en-US" sz="1600" dirty="0" smtClean="0"/>
              <a:t>The solicitation will provide you with specific and  </a:t>
            </a:r>
            <a:r>
              <a:rPr lang="en-US" sz="1600" u="sng" dirty="0" smtClean="0"/>
              <a:t>important</a:t>
            </a:r>
            <a:r>
              <a:rPr lang="en-US" sz="1600" dirty="0" smtClean="0"/>
              <a:t> information:</a:t>
            </a:r>
          </a:p>
          <a:p>
            <a:pPr marL="285750" indent="-285750">
              <a:buClr>
                <a:schemeClr val="accent1"/>
              </a:buClr>
              <a:buFont typeface="Arial" panose="020B0604020202020204" pitchFamily="34" charset="0"/>
              <a:buChar char="•"/>
            </a:pPr>
            <a:r>
              <a:rPr lang="en-US" sz="1600" dirty="0" smtClean="0"/>
              <a:t>FOA number and title</a:t>
            </a:r>
          </a:p>
          <a:p>
            <a:pPr marL="285750" indent="-285750">
              <a:buClr>
                <a:schemeClr val="accent1"/>
              </a:buClr>
              <a:buFont typeface="Arial" panose="020B0604020202020204" pitchFamily="34" charset="0"/>
              <a:buChar char="•"/>
            </a:pPr>
            <a:r>
              <a:rPr lang="en-US" sz="1600" dirty="0" smtClean="0"/>
              <a:t>How to submit the final package (e-mail, Grants.gov, </a:t>
            </a:r>
            <a:r>
              <a:rPr lang="en-US" sz="1600" dirty="0" err="1" smtClean="0"/>
              <a:t>FastLane</a:t>
            </a:r>
            <a:r>
              <a:rPr lang="en-US" sz="1600" dirty="0" smtClean="0"/>
              <a:t>, etc.)</a:t>
            </a:r>
          </a:p>
          <a:p>
            <a:pPr marL="285750" indent="-285750">
              <a:buClr>
                <a:schemeClr val="accent1"/>
              </a:buClr>
              <a:buFont typeface="Arial" panose="020B0604020202020204" pitchFamily="34" charset="0"/>
              <a:buChar char="•"/>
            </a:pPr>
            <a:r>
              <a:rPr lang="en-US" sz="1600" dirty="0" smtClean="0"/>
              <a:t>Due dates</a:t>
            </a:r>
          </a:p>
          <a:p>
            <a:pPr marL="742950" lvl="1" indent="-285750">
              <a:buClr>
                <a:schemeClr val="accent1"/>
              </a:buClr>
              <a:buFont typeface="Arial" panose="020B0604020202020204" pitchFamily="34" charset="0"/>
              <a:buChar char="•"/>
            </a:pPr>
            <a:r>
              <a:rPr lang="en-US" sz="1400" dirty="0" smtClean="0"/>
              <a:t>Letter of intent (if applicable)</a:t>
            </a:r>
          </a:p>
          <a:p>
            <a:pPr marL="742950" lvl="1" indent="-285750">
              <a:buClr>
                <a:schemeClr val="accent1"/>
              </a:buClr>
              <a:buFont typeface="Arial" panose="020B0604020202020204" pitchFamily="34" charset="0"/>
              <a:buChar char="•"/>
            </a:pPr>
            <a:r>
              <a:rPr lang="en-US" sz="1400" dirty="0" smtClean="0"/>
              <a:t>Proposal </a:t>
            </a:r>
          </a:p>
          <a:p>
            <a:pPr marL="285750" indent="-285750">
              <a:buClr>
                <a:schemeClr val="accent1"/>
              </a:buClr>
              <a:buFont typeface="Arial" panose="020B0604020202020204" pitchFamily="34" charset="0"/>
              <a:buChar char="•"/>
            </a:pPr>
            <a:r>
              <a:rPr lang="en-US" sz="1600" dirty="0" smtClean="0"/>
              <a:t>Budget &amp; Justification information </a:t>
            </a:r>
          </a:p>
          <a:p>
            <a:pPr marL="742950" lvl="1" indent="-285750">
              <a:buClr>
                <a:schemeClr val="accent1"/>
              </a:buClr>
              <a:buFont typeface="Arial" panose="020B0604020202020204" pitchFamily="34" charset="0"/>
              <a:buChar char="•"/>
            </a:pPr>
            <a:r>
              <a:rPr lang="en-US" sz="1400" dirty="0" smtClean="0"/>
              <a:t>F&amp;A limits</a:t>
            </a:r>
          </a:p>
          <a:p>
            <a:pPr marL="742950" lvl="1" indent="-285750">
              <a:buClr>
                <a:schemeClr val="accent1"/>
              </a:buClr>
              <a:buFont typeface="Arial" panose="020B0604020202020204" pitchFamily="34" charset="0"/>
              <a:buChar char="•"/>
            </a:pPr>
            <a:r>
              <a:rPr lang="en-US" sz="1400" dirty="0" smtClean="0"/>
              <a:t>Award project period (years)</a:t>
            </a:r>
          </a:p>
          <a:p>
            <a:pPr marL="742950" lvl="1" indent="-285750">
              <a:buClr>
                <a:schemeClr val="accent1"/>
              </a:buClr>
              <a:buFont typeface="Arial" panose="020B0604020202020204" pitchFamily="34" charset="0"/>
              <a:buChar char="•"/>
            </a:pPr>
            <a:r>
              <a:rPr lang="en-US" sz="1400" dirty="0" smtClean="0"/>
              <a:t>Yearly or total project dollar limits</a:t>
            </a:r>
          </a:p>
          <a:p>
            <a:pPr marL="742950" lvl="1" indent="-285750">
              <a:buClr>
                <a:schemeClr val="accent1"/>
              </a:buClr>
              <a:buFont typeface="Arial" panose="020B0604020202020204" pitchFamily="34" charset="0"/>
              <a:buChar char="•"/>
            </a:pPr>
            <a:r>
              <a:rPr lang="en-US" sz="1400" dirty="0" smtClean="0"/>
              <a:t>Budget category limits (student stipends, salary, supplies, etc.)</a:t>
            </a:r>
          </a:p>
          <a:p>
            <a:pPr marL="742950" lvl="1" indent="-285750">
              <a:buClr>
                <a:schemeClr val="accent1"/>
              </a:buClr>
              <a:buFont typeface="Arial" panose="020B0604020202020204" pitchFamily="34" charset="0"/>
              <a:buChar char="•"/>
            </a:pPr>
            <a:r>
              <a:rPr lang="en-US" sz="1400" dirty="0" smtClean="0"/>
              <a:t>Cost share </a:t>
            </a:r>
          </a:p>
          <a:p>
            <a:pPr marL="285750" indent="-285750">
              <a:buClr>
                <a:schemeClr val="accent1"/>
              </a:buClr>
              <a:buFont typeface="Arial" panose="020B0604020202020204" pitchFamily="34" charset="0"/>
              <a:buChar char="•"/>
            </a:pPr>
            <a:r>
              <a:rPr lang="en-US" sz="1600" dirty="0" smtClean="0"/>
              <a:t>Formatting</a:t>
            </a:r>
          </a:p>
          <a:p>
            <a:pPr marL="742950" lvl="1" indent="-285750">
              <a:buClr>
                <a:schemeClr val="accent1"/>
              </a:buClr>
              <a:buFont typeface="Arial" panose="020B0604020202020204" pitchFamily="34" charset="0"/>
              <a:buChar char="•"/>
            </a:pPr>
            <a:r>
              <a:rPr lang="en-US" sz="1400" dirty="0" smtClean="0"/>
              <a:t>Page limitations			</a:t>
            </a:r>
          </a:p>
          <a:p>
            <a:pPr marL="742950" lvl="1" indent="-285750">
              <a:buClr>
                <a:schemeClr val="accent1"/>
              </a:buClr>
              <a:buFont typeface="Arial" panose="020B0604020202020204" pitchFamily="34" charset="0"/>
              <a:buChar char="•"/>
            </a:pPr>
            <a:r>
              <a:rPr lang="en-US" sz="1400" dirty="0" smtClean="0"/>
              <a:t>Margins</a:t>
            </a:r>
          </a:p>
          <a:p>
            <a:pPr marL="742950" lvl="1" indent="-285750">
              <a:buClr>
                <a:schemeClr val="accent1"/>
              </a:buClr>
              <a:buFont typeface="Arial" panose="020B0604020202020204" pitchFamily="34" charset="0"/>
              <a:buChar char="•"/>
            </a:pPr>
            <a:r>
              <a:rPr lang="en-US" sz="1400" dirty="0" smtClean="0"/>
              <a:t>Font</a:t>
            </a:r>
          </a:p>
          <a:p>
            <a:pPr marL="742950" lvl="1" indent="-285750">
              <a:buClr>
                <a:schemeClr val="accent1"/>
              </a:buClr>
              <a:buFont typeface="Arial" panose="020B0604020202020204" pitchFamily="34" charset="0"/>
              <a:buChar char="•"/>
            </a:pPr>
            <a:r>
              <a:rPr lang="en-US" sz="1400" dirty="0" smtClean="0"/>
              <a:t>Typeface</a:t>
            </a:r>
          </a:p>
          <a:p>
            <a:pPr marL="742950" lvl="1" indent="-285750">
              <a:buClr>
                <a:schemeClr val="accent1"/>
              </a:buClr>
              <a:buFont typeface="Arial" panose="020B0604020202020204" pitchFamily="34" charset="0"/>
              <a:buChar char="•"/>
            </a:pPr>
            <a:r>
              <a:rPr lang="en-US" sz="1400" dirty="0" smtClean="0"/>
              <a:t>Headers and footers</a:t>
            </a:r>
          </a:p>
          <a:p>
            <a:pPr marL="742950" lvl="1" indent="-285750">
              <a:buClr>
                <a:schemeClr val="accent1"/>
              </a:buClr>
              <a:buFont typeface="Arial" panose="020B0604020202020204" pitchFamily="34" charset="0"/>
              <a:buChar char="•"/>
            </a:pPr>
            <a:r>
              <a:rPr lang="en-US" sz="1400" dirty="0" smtClean="0"/>
              <a:t>Naming of documents</a:t>
            </a:r>
          </a:p>
          <a:p>
            <a:pPr marL="742950" lvl="1" indent="-285750">
              <a:buClr>
                <a:schemeClr val="accent1"/>
              </a:buClr>
              <a:buFont typeface="Arial" panose="020B0604020202020204" pitchFamily="34" charset="0"/>
              <a:buChar char="•"/>
            </a:pPr>
            <a:r>
              <a:rPr lang="en-US" sz="1400" dirty="0" smtClean="0"/>
              <a:t>Order of documents</a:t>
            </a:r>
          </a:p>
          <a:p>
            <a:pPr marL="285750" indent="-285750">
              <a:buClr>
                <a:schemeClr val="accent1"/>
              </a:buClr>
              <a:buFont typeface="Arial" panose="020B0604020202020204" pitchFamily="34" charset="0"/>
              <a:buChar char="•"/>
            </a:pPr>
            <a:r>
              <a:rPr lang="en-US" sz="1600" dirty="0" smtClean="0"/>
              <a:t>Proposal content (objectives, plans, methods, implementation, etc.)</a:t>
            </a:r>
          </a:p>
          <a:p>
            <a:pPr marL="285750" indent="-285750">
              <a:buClr>
                <a:schemeClr val="accent1"/>
              </a:buClr>
              <a:buFont typeface="Arial" panose="020B0604020202020204" pitchFamily="34" charset="0"/>
              <a:buChar char="•"/>
            </a:pPr>
            <a:r>
              <a:rPr lang="en-US" sz="1600" dirty="0" smtClean="0"/>
              <a:t>Review and selection process for your proposal</a:t>
            </a:r>
          </a:p>
          <a:p>
            <a:pPr marL="285750" indent="-285750">
              <a:buClr>
                <a:schemeClr val="accent1"/>
              </a:buClr>
              <a:buFont typeface="Arial" panose="020B0604020202020204" pitchFamily="34" charset="0"/>
              <a:buChar char="•"/>
            </a:pPr>
            <a:r>
              <a:rPr lang="en-US" sz="1600" dirty="0" smtClean="0"/>
              <a:t>Award administration and conditions</a:t>
            </a:r>
          </a:p>
          <a:p>
            <a:pPr marL="285750" indent="-285750">
              <a:buClr>
                <a:schemeClr val="accent1"/>
              </a:buClr>
              <a:buFont typeface="Arial" panose="020B0604020202020204" pitchFamily="34" charset="0"/>
              <a:buChar char="•"/>
            </a:pPr>
            <a:r>
              <a:rPr lang="en-US" sz="1600" dirty="0" smtClean="0"/>
              <a:t>Reporting requirements</a:t>
            </a:r>
          </a:p>
          <a:p>
            <a:pPr>
              <a:buClr>
                <a:schemeClr val="accent1"/>
              </a:buClr>
            </a:pPr>
            <a:r>
              <a:rPr lang="en-US" sz="1600" dirty="0" smtClean="0"/>
              <a:t>**The solicitation takes precedence over the agency guidebook (if applicable)</a:t>
            </a:r>
            <a:endParaRPr lang="en-US" sz="1600" dirty="0"/>
          </a:p>
        </p:txBody>
      </p:sp>
    </p:spTree>
    <p:extLst>
      <p:ext uri="{BB962C8B-B14F-4D97-AF65-F5344CB8AC3E}">
        <p14:creationId xmlns:p14="http://schemas.microsoft.com/office/powerpoint/2010/main" val="21586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7" dur="500"/>
                                        <p:tgtEl>
                                          <p:spTgt spid="4">
                                            <p:txEl>
                                              <p:pRg st="6" end="6"/>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randombar(horizontal)">
                                      <p:cBhvr>
                                        <p:cTn id="10" dur="500"/>
                                        <p:tgtEl>
                                          <p:spTgt spid="4">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randombar(horizontal)">
                                      <p:cBhvr>
                                        <p:cTn id="13" dur="500"/>
                                        <p:tgtEl>
                                          <p:spTgt spid="4">
                                            <p:txEl>
                                              <p:pRg st="8" end="8"/>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randombar(horizontal)">
                                      <p:cBhvr>
                                        <p:cTn id="16" dur="500"/>
                                        <p:tgtEl>
                                          <p:spTgt spid="4">
                                            <p:txEl>
                                              <p:pRg st="9" end="9"/>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19" dur="500"/>
                                        <p:tgtEl>
                                          <p:spTgt spid="4">
                                            <p:txEl>
                                              <p:pRg st="10" end="1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22" dur="500"/>
                                        <p:tgtEl>
                                          <p:spTgt spid="4">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27" dur="500"/>
                                        <p:tgtEl>
                                          <p:spTgt spid="4">
                                            <p:txEl>
                                              <p:pRg st="12" end="1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4">
                                            <p:txEl>
                                              <p:pRg st="13" end="13"/>
                                            </p:txEl>
                                          </p:spTgt>
                                        </p:tgtEl>
                                        <p:attrNameLst>
                                          <p:attrName>style.visibility</p:attrName>
                                        </p:attrNameLst>
                                      </p:cBhvr>
                                      <p:to>
                                        <p:strVal val="visible"/>
                                      </p:to>
                                    </p:set>
                                    <p:animEffect transition="in" filter="randombar(horizontal)">
                                      <p:cBhvr>
                                        <p:cTn id="30" dur="500"/>
                                        <p:tgtEl>
                                          <p:spTgt spid="4">
                                            <p:txEl>
                                              <p:pRg st="13" end="1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animEffect transition="in" filter="randombar(horizontal)">
                                      <p:cBhvr>
                                        <p:cTn id="33" dur="500"/>
                                        <p:tgtEl>
                                          <p:spTgt spid="4">
                                            <p:txEl>
                                              <p:pRg st="14" end="14"/>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4">
                                            <p:txEl>
                                              <p:pRg st="15" end="15"/>
                                            </p:txEl>
                                          </p:spTgt>
                                        </p:tgtEl>
                                        <p:attrNameLst>
                                          <p:attrName>style.visibility</p:attrName>
                                        </p:attrNameLst>
                                      </p:cBhvr>
                                      <p:to>
                                        <p:strVal val="visible"/>
                                      </p:to>
                                    </p:set>
                                    <p:animEffect transition="in" filter="randombar(horizontal)">
                                      <p:cBhvr>
                                        <p:cTn id="36" dur="500"/>
                                        <p:tgtEl>
                                          <p:spTgt spid="4">
                                            <p:txEl>
                                              <p:pRg st="15" end="15"/>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animEffect transition="in" filter="randombar(horizontal)">
                                      <p:cBhvr>
                                        <p:cTn id="39" dur="500"/>
                                        <p:tgtEl>
                                          <p:spTgt spid="4">
                                            <p:txEl>
                                              <p:pRg st="16" end="16"/>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4">
                                            <p:txEl>
                                              <p:pRg st="17" end="17"/>
                                            </p:txEl>
                                          </p:spTgt>
                                        </p:tgtEl>
                                        <p:attrNameLst>
                                          <p:attrName>style.visibility</p:attrName>
                                        </p:attrNameLst>
                                      </p:cBhvr>
                                      <p:to>
                                        <p:strVal val="visible"/>
                                      </p:to>
                                    </p:set>
                                    <p:animEffect transition="in" filter="randombar(horizontal)">
                                      <p:cBhvr>
                                        <p:cTn id="42" dur="500"/>
                                        <p:tgtEl>
                                          <p:spTgt spid="4">
                                            <p:txEl>
                                              <p:pRg st="17" end="17"/>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4">
                                            <p:txEl>
                                              <p:pRg st="18" end="18"/>
                                            </p:txEl>
                                          </p:spTgt>
                                        </p:tgtEl>
                                        <p:attrNameLst>
                                          <p:attrName>style.visibility</p:attrName>
                                        </p:attrNameLst>
                                      </p:cBhvr>
                                      <p:to>
                                        <p:strVal val="visible"/>
                                      </p:to>
                                    </p:set>
                                    <p:animEffect transition="in" filter="randombar(horizontal)">
                                      <p:cBhvr>
                                        <p:cTn id="45" dur="500"/>
                                        <p:tgtEl>
                                          <p:spTgt spid="4">
                                            <p:txEl>
                                              <p:pRg st="18" end="18"/>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4">
                                            <p:txEl>
                                              <p:pRg st="19" end="19"/>
                                            </p:txEl>
                                          </p:spTgt>
                                        </p:tgtEl>
                                        <p:attrNameLst>
                                          <p:attrName>style.visibility</p:attrName>
                                        </p:attrNameLst>
                                      </p:cBhvr>
                                      <p:to>
                                        <p:strVal val="visible"/>
                                      </p:to>
                                    </p:set>
                                    <p:animEffect transition="in" filter="randombar(horizontal)">
                                      <p:cBhvr>
                                        <p:cTn id="48" dur="500"/>
                                        <p:tgtEl>
                                          <p:spTgt spid="4">
                                            <p:txEl>
                                              <p:pRg st="19" end="1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
                                            <p:txEl>
                                              <p:pRg st="20" end="20"/>
                                            </p:txEl>
                                          </p:spTgt>
                                        </p:tgtEl>
                                        <p:attrNameLst>
                                          <p:attrName>style.visibility</p:attrName>
                                        </p:attrNameLst>
                                      </p:cBhvr>
                                      <p:to>
                                        <p:strVal val="visible"/>
                                      </p:to>
                                    </p:set>
                                    <p:animEffect transition="in" filter="randombar(horizontal)">
                                      <p:cBhvr>
                                        <p:cTn id="53" dur="500"/>
                                        <p:tgtEl>
                                          <p:spTgt spid="4">
                                            <p:txEl>
                                              <p:pRg st="20" end="20"/>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4">
                                            <p:txEl>
                                              <p:pRg st="21" end="21"/>
                                            </p:txEl>
                                          </p:spTgt>
                                        </p:tgtEl>
                                        <p:attrNameLst>
                                          <p:attrName>style.visibility</p:attrName>
                                        </p:attrNameLst>
                                      </p:cBhvr>
                                      <p:to>
                                        <p:strVal val="visible"/>
                                      </p:to>
                                    </p:set>
                                    <p:animEffect transition="in" filter="randombar(horizontal)">
                                      <p:cBhvr>
                                        <p:cTn id="56" dur="500"/>
                                        <p:tgtEl>
                                          <p:spTgt spid="4">
                                            <p:txEl>
                                              <p:pRg st="21" end="21"/>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4">
                                            <p:txEl>
                                              <p:pRg st="22" end="22"/>
                                            </p:txEl>
                                          </p:spTgt>
                                        </p:tgtEl>
                                        <p:attrNameLst>
                                          <p:attrName>style.visibility</p:attrName>
                                        </p:attrNameLst>
                                      </p:cBhvr>
                                      <p:to>
                                        <p:strVal val="visible"/>
                                      </p:to>
                                    </p:set>
                                    <p:animEffect transition="in" filter="randombar(horizontal)">
                                      <p:cBhvr>
                                        <p:cTn id="59" dur="500"/>
                                        <p:tgtEl>
                                          <p:spTgt spid="4">
                                            <p:txEl>
                                              <p:pRg st="22" end="22"/>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4">
                                            <p:txEl>
                                              <p:pRg st="23" end="23"/>
                                            </p:txEl>
                                          </p:spTgt>
                                        </p:tgtEl>
                                        <p:attrNameLst>
                                          <p:attrName>style.visibility</p:attrName>
                                        </p:attrNameLst>
                                      </p:cBhvr>
                                      <p:to>
                                        <p:strVal val="visible"/>
                                      </p:to>
                                    </p:set>
                                    <p:animEffect transition="in" filter="randombar(horizontal)">
                                      <p:cBhvr>
                                        <p:cTn id="62" dur="500"/>
                                        <p:tgtEl>
                                          <p:spTgt spid="4">
                                            <p:txEl>
                                              <p:pRg st="23" end="2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
                                            <p:txEl>
                                              <p:pRg st="24" end="24"/>
                                            </p:txEl>
                                          </p:spTgt>
                                        </p:tgtEl>
                                        <p:attrNameLst>
                                          <p:attrName>style.visibility</p:attrName>
                                        </p:attrNameLst>
                                      </p:cBhvr>
                                      <p:to>
                                        <p:strVal val="visible"/>
                                      </p:to>
                                    </p:set>
                                    <p:animEffect transition="in" filter="randombar(horizontal)">
                                      <p:cBhvr>
                                        <p:cTn id="67" dur="500"/>
                                        <p:tgtEl>
                                          <p:spTgt spid="4">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45" y="152400"/>
            <a:ext cx="7886700" cy="914400"/>
          </a:xfrm>
        </p:spPr>
        <p:style>
          <a:lnRef idx="3">
            <a:schemeClr val="lt1"/>
          </a:lnRef>
          <a:fillRef idx="1">
            <a:schemeClr val="accent1"/>
          </a:fillRef>
          <a:effectRef idx="1">
            <a:schemeClr val="accent1"/>
          </a:effectRef>
          <a:fontRef idx="minor">
            <a:schemeClr val="lt1"/>
          </a:fontRef>
        </p:style>
        <p:txBody>
          <a:bodyPr>
            <a:normAutofit/>
          </a:bodyPr>
          <a:lstStyle/>
          <a:p>
            <a:pPr algn="ctr"/>
            <a:r>
              <a:rPr lang="en-US" dirty="0" smtClean="0">
                <a:latin typeface="+mj-lt"/>
              </a:rPr>
              <a:t>MSU  eTransmittal</a:t>
            </a:r>
            <a:endParaRPr lang="en-US" dirty="0">
              <a:latin typeface="+mj-lt"/>
            </a:endParaRPr>
          </a:p>
        </p:txBody>
      </p:sp>
      <p:sp>
        <p:nvSpPr>
          <p:cNvPr id="4" name="TextBox 3"/>
          <p:cNvSpPr txBox="1"/>
          <p:nvPr/>
        </p:nvSpPr>
        <p:spPr>
          <a:xfrm>
            <a:off x="162464" y="1143000"/>
            <a:ext cx="8915400" cy="5170646"/>
          </a:xfrm>
          <a:prstGeom prst="rect">
            <a:avLst/>
          </a:prstGeom>
          <a:noFill/>
        </p:spPr>
        <p:txBody>
          <a:bodyPr wrap="square" rtlCol="0">
            <a:spAutoFit/>
          </a:bodyPr>
          <a:lstStyle/>
          <a:p>
            <a:r>
              <a:rPr lang="en-US" dirty="0"/>
              <a:t>Internal routing form for tracking proposal submissions  	</a:t>
            </a:r>
          </a:p>
          <a:p>
            <a:pPr marL="742950" lvl="1" indent="-285750">
              <a:buClr>
                <a:schemeClr val="accent1"/>
              </a:buClr>
              <a:buSzPct val="85000"/>
              <a:buFont typeface="Wingdings 2" panose="05020102010507070707" pitchFamily="18" charset="2"/>
              <a:buChar char=""/>
            </a:pPr>
            <a:r>
              <a:rPr lang="en-US" sz="1600" dirty="0" smtClean="0"/>
              <a:t>Tracks </a:t>
            </a:r>
            <a:r>
              <a:rPr lang="en-US" sz="1600" dirty="0"/>
              <a:t>the number and dollar amount of grants submitted</a:t>
            </a:r>
          </a:p>
          <a:p>
            <a:pPr marL="742950" lvl="1" indent="-285750">
              <a:buClr>
                <a:schemeClr val="accent1"/>
              </a:buClr>
              <a:buSzPct val="85000"/>
              <a:buFont typeface="Wingdings 2" panose="05020102010507070707" pitchFamily="18" charset="2"/>
              <a:buChar char=""/>
            </a:pPr>
            <a:r>
              <a:rPr lang="en-US" sz="1600" dirty="0">
                <a:solidFill>
                  <a:prstClr val="black"/>
                </a:solidFill>
              </a:rPr>
              <a:t>Used to track faculty, department and college research activity</a:t>
            </a:r>
          </a:p>
          <a:p>
            <a:pPr marL="742950" lvl="1" indent="-285750">
              <a:buClr>
                <a:schemeClr val="accent1"/>
              </a:buClr>
              <a:buSzPct val="85000"/>
              <a:buFont typeface="Wingdings 2" panose="05020102010507070707" pitchFamily="18" charset="2"/>
              <a:buChar char=""/>
            </a:pPr>
            <a:r>
              <a:rPr lang="en-US" sz="1600" dirty="0"/>
              <a:t>Reappointment, Promotion and Tenure Review</a:t>
            </a:r>
          </a:p>
          <a:p>
            <a:endParaRPr lang="en-US" sz="1600" dirty="0"/>
          </a:p>
          <a:p>
            <a:r>
              <a:rPr lang="en-US" b="1" dirty="0" smtClean="0"/>
              <a:t>*Must </a:t>
            </a:r>
            <a:r>
              <a:rPr lang="en-US" b="1" dirty="0"/>
              <a:t>be completed and fully approved up to OSP approval level PRIOR </a:t>
            </a:r>
            <a:r>
              <a:rPr lang="en-US" b="1" dirty="0" smtClean="0"/>
              <a:t>to grant </a:t>
            </a:r>
            <a:r>
              <a:rPr lang="en-US" b="1" dirty="0"/>
              <a:t>submission</a:t>
            </a:r>
          </a:p>
          <a:p>
            <a:endParaRPr lang="en-US" sz="1600" dirty="0" smtClean="0"/>
          </a:p>
          <a:p>
            <a:r>
              <a:rPr lang="en-US" dirty="0" smtClean="0"/>
              <a:t>Required attachments to submit:</a:t>
            </a:r>
          </a:p>
          <a:p>
            <a:pPr marL="742950" lvl="1" indent="-285750">
              <a:buClr>
                <a:schemeClr val="accent1"/>
              </a:buClr>
              <a:buSzPct val="85000"/>
              <a:buFont typeface="Wingdings 2" panose="05020102010507070707" pitchFamily="18" charset="2"/>
              <a:buChar char=""/>
            </a:pPr>
            <a:r>
              <a:rPr lang="en-US" sz="1600" dirty="0" smtClean="0"/>
              <a:t>Abstract/Project Summary</a:t>
            </a:r>
          </a:p>
          <a:p>
            <a:pPr marL="742950" lvl="1" indent="-285750">
              <a:buClr>
                <a:schemeClr val="accent1"/>
              </a:buClr>
              <a:buSzPct val="85000"/>
              <a:buFont typeface="Wingdings 2" panose="05020102010507070707" pitchFamily="18" charset="2"/>
              <a:buChar char=""/>
            </a:pPr>
            <a:r>
              <a:rPr lang="en-US" sz="1600" dirty="0" smtClean="0"/>
              <a:t>OSP Approved Budget</a:t>
            </a:r>
          </a:p>
          <a:p>
            <a:pPr marL="742950" lvl="1" indent="-285750">
              <a:buClr>
                <a:schemeClr val="accent1"/>
              </a:buClr>
              <a:buSzPct val="85000"/>
              <a:buFont typeface="Wingdings 2" panose="05020102010507070707" pitchFamily="18" charset="2"/>
              <a:buChar char=""/>
            </a:pPr>
            <a:r>
              <a:rPr lang="en-US" sz="1600" dirty="0" smtClean="0"/>
              <a:t>Budget Justification</a:t>
            </a:r>
          </a:p>
          <a:p>
            <a:pPr marL="742950" lvl="1" indent="-285750">
              <a:buClr>
                <a:schemeClr val="accent1"/>
              </a:buClr>
              <a:buSzPct val="85000"/>
              <a:buFont typeface="Wingdings 2" panose="05020102010507070707" pitchFamily="18" charset="2"/>
              <a:buChar char=""/>
            </a:pPr>
            <a:r>
              <a:rPr lang="en-US" sz="1600" dirty="0" smtClean="0"/>
              <a:t>Request for Proposal/Solicitation (if available)</a:t>
            </a:r>
          </a:p>
          <a:p>
            <a:endParaRPr lang="en-US" sz="1600" dirty="0" smtClean="0"/>
          </a:p>
          <a:p>
            <a:r>
              <a:rPr lang="en-US" dirty="0" smtClean="0"/>
              <a:t>Recommended attachments (if applicable):</a:t>
            </a:r>
          </a:p>
          <a:p>
            <a:pPr marL="742950" lvl="1" indent="-285750">
              <a:buClr>
                <a:schemeClr val="accent1"/>
              </a:buClr>
              <a:buSzPct val="85000"/>
              <a:buFont typeface="Wingdings 2" panose="05020102010507070707" pitchFamily="18" charset="2"/>
              <a:buChar char=""/>
            </a:pPr>
            <a:r>
              <a:rPr lang="en-US" sz="1600" dirty="0" smtClean="0"/>
              <a:t>Cost Share Budget</a:t>
            </a:r>
          </a:p>
          <a:p>
            <a:pPr marL="742950" lvl="1" indent="-285750">
              <a:buClr>
                <a:schemeClr val="accent1"/>
              </a:buClr>
              <a:buSzPct val="85000"/>
              <a:buFont typeface="Wingdings 2" panose="05020102010507070707" pitchFamily="18" charset="2"/>
              <a:buChar char=""/>
            </a:pPr>
            <a:r>
              <a:rPr lang="en-US" sz="1600" dirty="0" smtClean="0"/>
              <a:t>Sub-recipient Budget, Justification, Statement of Work, and Commitment Form</a:t>
            </a:r>
          </a:p>
          <a:p>
            <a:pPr marL="742950" lvl="1" indent="-285750">
              <a:buClr>
                <a:schemeClr val="accent1"/>
              </a:buClr>
              <a:buSzPct val="85000"/>
              <a:buFont typeface="Wingdings 2" panose="05020102010507070707" pitchFamily="18" charset="2"/>
              <a:buChar char=""/>
            </a:pPr>
            <a:r>
              <a:rPr lang="en-US" sz="1600" dirty="0" smtClean="0"/>
              <a:t>MSU Commitment Form</a:t>
            </a:r>
          </a:p>
          <a:p>
            <a:pPr marL="742950" lvl="1" indent="-285750">
              <a:buClr>
                <a:schemeClr val="accent1"/>
              </a:buClr>
              <a:buSzPct val="85000"/>
              <a:buFont typeface="Wingdings 2" panose="05020102010507070707" pitchFamily="18" charset="2"/>
              <a:buChar char=""/>
            </a:pPr>
            <a:r>
              <a:rPr lang="en-US" sz="1600" dirty="0" smtClean="0"/>
              <a:t>F&amp;A Waiver </a:t>
            </a:r>
          </a:p>
          <a:p>
            <a:pPr marL="742950" lvl="1" indent="-285750">
              <a:buClr>
                <a:schemeClr val="accent1"/>
              </a:buClr>
              <a:buSzPct val="85000"/>
              <a:buFont typeface="Wingdings 2" panose="05020102010507070707" pitchFamily="18" charset="2"/>
              <a:buChar char=""/>
            </a:pPr>
            <a:r>
              <a:rPr lang="en-US" sz="1600" dirty="0" smtClean="0"/>
              <a:t>Principal Investigator Waiver</a:t>
            </a:r>
          </a:p>
        </p:txBody>
      </p:sp>
    </p:spTree>
    <p:extLst>
      <p:ext uri="{BB962C8B-B14F-4D97-AF65-F5344CB8AC3E}">
        <p14:creationId xmlns:p14="http://schemas.microsoft.com/office/powerpoint/2010/main" val="4727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4617" y="5791200"/>
            <a:ext cx="8305800" cy="800219"/>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a:t>Log into </a:t>
            </a:r>
            <a:r>
              <a:rPr lang="en-US" u="sng" dirty="0">
                <a:hlinkClick r:id="rId2" action="ppaction://hlinkfile"/>
              </a:rPr>
              <a:t>osp.msu.edu</a:t>
            </a:r>
            <a:r>
              <a:rPr lang="en-US" dirty="0"/>
              <a:t> </a:t>
            </a:r>
            <a:endParaRPr lang="en-US" dirty="0" smtClean="0"/>
          </a:p>
          <a:p>
            <a:pPr marL="285750" indent="-285750">
              <a:buClr>
                <a:schemeClr val="accent1"/>
              </a:buClr>
              <a:buSzPct val="85000"/>
              <a:buFont typeface="Wingdings 2" panose="05020102010507070707" pitchFamily="18" charset="2"/>
              <a:buChar char=""/>
            </a:pPr>
            <a:endParaRPr lang="en-US" sz="1000" dirty="0"/>
          </a:p>
          <a:p>
            <a:pPr marL="285750" indent="-285750">
              <a:buClr>
                <a:schemeClr val="accent1"/>
              </a:buClr>
              <a:buSzPct val="85000"/>
              <a:buFont typeface="Wingdings 2" panose="05020102010507070707" pitchFamily="18" charset="2"/>
              <a:buChar char=""/>
            </a:pPr>
            <a:r>
              <a:rPr lang="en-US" dirty="0"/>
              <a:t>Select “Proposal –&gt; New eTransmittal from the green menu on the </a:t>
            </a:r>
            <a:r>
              <a:rPr lang="en-US" dirty="0" smtClean="0"/>
              <a:t>left</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
            <a:ext cx="7644808" cy="557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34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4724400"/>
            <a:ext cx="8304125" cy="1723549"/>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a:t>Click “Choose a PI” - Person Picker will </a:t>
            </a:r>
            <a:r>
              <a:rPr lang="en-US" dirty="0" smtClean="0"/>
              <a:t>pop-up</a:t>
            </a:r>
          </a:p>
          <a:p>
            <a:pPr marL="285750" indent="-285750">
              <a:buClr>
                <a:schemeClr val="accent1"/>
              </a:buClr>
              <a:buSzPct val="85000"/>
              <a:buFont typeface="Wingdings 2" panose="05020102010507070707" pitchFamily="18" charset="2"/>
              <a:buChar char=""/>
            </a:pPr>
            <a:endParaRPr lang="en-US" sz="1000" dirty="0"/>
          </a:p>
          <a:p>
            <a:pPr marL="285750" lvl="0" indent="-285750">
              <a:buClr>
                <a:schemeClr val="accent1"/>
              </a:buClr>
              <a:buSzPct val="85000"/>
              <a:buFont typeface="Wingdings 2" panose="05020102010507070707" pitchFamily="18" charset="2"/>
              <a:buChar char=""/>
            </a:pPr>
            <a:r>
              <a:rPr lang="en-US" dirty="0"/>
              <a:t>Type </a:t>
            </a:r>
            <a:r>
              <a:rPr lang="en-US" dirty="0" smtClean="0"/>
              <a:t>“last </a:t>
            </a:r>
            <a:r>
              <a:rPr lang="en-US" dirty="0"/>
              <a:t>name, first </a:t>
            </a:r>
            <a:r>
              <a:rPr lang="en-US" dirty="0" smtClean="0"/>
              <a:t>name” </a:t>
            </a:r>
          </a:p>
          <a:p>
            <a:pPr marL="285750" lvl="0" indent="-285750">
              <a:buClr>
                <a:schemeClr val="accent1"/>
              </a:buClr>
              <a:buSzPct val="85000"/>
              <a:buFont typeface="Wingdings 2" panose="05020102010507070707" pitchFamily="18" charset="2"/>
              <a:buChar char=""/>
            </a:pPr>
            <a:endParaRPr lang="en-US" sz="1000" dirty="0"/>
          </a:p>
          <a:p>
            <a:pPr marL="285750" lvl="0" indent="-285750">
              <a:buClr>
                <a:schemeClr val="accent1"/>
              </a:buClr>
              <a:buSzPct val="85000"/>
              <a:buFont typeface="Wingdings 2" panose="05020102010507070707" pitchFamily="18" charset="2"/>
              <a:buChar char=""/>
            </a:pPr>
            <a:r>
              <a:rPr lang="en-US" dirty="0"/>
              <a:t>Highlight persons name and enter </a:t>
            </a:r>
            <a:r>
              <a:rPr lang="en-US" sz="1400" dirty="0"/>
              <a:t>(repeat this step for all Senior Key </a:t>
            </a:r>
            <a:r>
              <a:rPr lang="en-US" sz="1400" dirty="0" smtClean="0"/>
              <a:t>Personnel)</a:t>
            </a:r>
          </a:p>
          <a:p>
            <a:pPr marL="285750" lvl="0" indent="-285750">
              <a:buClr>
                <a:schemeClr val="accent1"/>
              </a:buClr>
              <a:buSzPct val="85000"/>
              <a:buFont typeface="Wingdings 2" panose="05020102010507070707" pitchFamily="18" charset="2"/>
              <a:buChar char=""/>
            </a:pPr>
            <a:endParaRPr lang="en-US" sz="1000" dirty="0"/>
          </a:p>
          <a:p>
            <a:pPr marL="285750" indent="-285750">
              <a:buClr>
                <a:schemeClr val="accent1"/>
              </a:buClr>
              <a:buSzPct val="85000"/>
              <a:buFont typeface="Wingdings 2" panose="05020102010507070707" pitchFamily="18" charset="2"/>
              <a:buChar char=""/>
            </a:pPr>
            <a:r>
              <a:rPr lang="en-US" dirty="0">
                <a:solidFill>
                  <a:prstClr val="black"/>
                </a:solidFill>
              </a:rPr>
              <a:t>Always list the lead PI first when there are multiple PI’s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14" y="381000"/>
            <a:ext cx="891941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328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889" y="5638800"/>
            <a:ext cx="8836803" cy="1107996"/>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sz="1600" dirty="0"/>
              <a:t>Choose the Key Personnel Type for each person using the drop down </a:t>
            </a:r>
            <a:r>
              <a:rPr lang="en-US" sz="1600" dirty="0" smtClean="0"/>
              <a:t>arrow</a:t>
            </a:r>
          </a:p>
          <a:p>
            <a:pPr marL="285750" indent="-285750">
              <a:buClr>
                <a:schemeClr val="accent1"/>
              </a:buClr>
              <a:buSzPct val="85000"/>
              <a:buFont typeface="Wingdings 2" panose="05020102010507070707" pitchFamily="18" charset="2"/>
              <a:buChar char=""/>
            </a:pPr>
            <a:endParaRPr lang="en-US" sz="800" dirty="0"/>
          </a:p>
          <a:p>
            <a:pPr marL="285750" indent="-285750">
              <a:buClr>
                <a:schemeClr val="accent1"/>
              </a:buClr>
              <a:buSzPct val="85000"/>
              <a:buFont typeface="Wingdings 2" panose="05020102010507070707" pitchFamily="18" charset="2"/>
              <a:buChar char=""/>
            </a:pPr>
            <a:r>
              <a:rPr lang="en-US" sz="1600" dirty="0"/>
              <a:t>Ensure the F&amp;A distribution includes either their base or default profile </a:t>
            </a:r>
            <a:endParaRPr lang="en-US" sz="1600" dirty="0" smtClean="0"/>
          </a:p>
          <a:p>
            <a:pPr marL="285750" indent="-285750">
              <a:buClr>
                <a:schemeClr val="accent1"/>
              </a:buClr>
              <a:buSzPct val="85000"/>
              <a:buFont typeface="Wingdings 2" panose="05020102010507070707" pitchFamily="18" charset="2"/>
              <a:buChar char=""/>
            </a:pPr>
            <a:endParaRPr lang="en-US" sz="800" dirty="0"/>
          </a:p>
          <a:p>
            <a:pPr marL="285750" indent="-285750">
              <a:buClr>
                <a:schemeClr val="accent1"/>
              </a:buClr>
              <a:buSzPct val="85000"/>
              <a:buFont typeface="Wingdings 2" panose="05020102010507070707" pitchFamily="18" charset="2"/>
              <a:buChar char=""/>
            </a:pPr>
            <a:r>
              <a:rPr lang="en-US" sz="1600" dirty="0"/>
              <a:t>F&amp;A Distribution percentage among senior key personnel must total 100%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90" y="141817"/>
            <a:ext cx="7620000" cy="549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428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392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5239433"/>
            <a:ext cx="8077200" cy="369332"/>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a:t>College and Departmental F&amp;A split is automatically calculated</a:t>
            </a:r>
          </a:p>
        </p:txBody>
      </p:sp>
    </p:spTree>
    <p:extLst>
      <p:ext uri="{BB962C8B-B14F-4D97-AF65-F5344CB8AC3E}">
        <p14:creationId xmlns:p14="http://schemas.microsoft.com/office/powerpoint/2010/main" val="1610074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01700"/>
            <a:ext cx="8843442" cy="344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4916269"/>
            <a:ext cx="8614842" cy="646331"/>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smtClean="0"/>
              <a:t>Project Participants section is required for any PHS or NSF proposals. All project participants must be added as well as their role on the project.</a:t>
            </a:r>
            <a:endParaRPr lang="en-US" dirty="0"/>
          </a:p>
        </p:txBody>
      </p:sp>
    </p:spTree>
    <p:extLst>
      <p:ext uri="{BB962C8B-B14F-4D97-AF65-F5344CB8AC3E}">
        <p14:creationId xmlns:p14="http://schemas.microsoft.com/office/powerpoint/2010/main" val="412793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761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055" y="3810000"/>
            <a:ext cx="8792308" cy="3139321"/>
          </a:xfrm>
          <a:prstGeom prst="rect">
            <a:avLst/>
          </a:prstGeom>
          <a:noFill/>
        </p:spPr>
        <p:txBody>
          <a:bodyPr wrap="square" rtlCol="0">
            <a:spAutoFit/>
          </a:bodyPr>
          <a:lstStyle/>
          <a:p>
            <a:pPr marL="285750" lvl="0" indent="-285750">
              <a:buClr>
                <a:schemeClr val="accent1"/>
              </a:buClr>
              <a:buSzPct val="85000"/>
              <a:buFont typeface="Wingdings 2" panose="05020102010507070707" pitchFamily="18" charset="2"/>
              <a:buChar char=""/>
            </a:pPr>
            <a:r>
              <a:rPr lang="en-US" dirty="0"/>
              <a:t>Pre-award Unit: Unit assisting with proposal </a:t>
            </a:r>
            <a:r>
              <a:rPr lang="en-US" dirty="0" smtClean="0"/>
              <a:t>submission.</a:t>
            </a:r>
            <a:endParaRPr lang="en-US" dirty="0"/>
          </a:p>
          <a:p>
            <a:pPr marL="285750" lvl="0" indent="-285750">
              <a:buClr>
                <a:schemeClr val="accent1"/>
              </a:buClr>
              <a:buSzPct val="85000"/>
              <a:buFont typeface="Wingdings 2" panose="05020102010507070707" pitchFamily="18" charset="2"/>
              <a:buChar char=""/>
            </a:pPr>
            <a:r>
              <a:rPr lang="en-US" dirty="0"/>
              <a:t>Pre-award Contact: Contact person assisting with proposal </a:t>
            </a:r>
            <a:r>
              <a:rPr lang="en-US" dirty="0" smtClean="0"/>
              <a:t>submission.</a:t>
            </a:r>
            <a:endParaRPr lang="en-US" dirty="0"/>
          </a:p>
          <a:p>
            <a:pPr marL="285750" lvl="0" indent="-285750">
              <a:buClr>
                <a:schemeClr val="accent1"/>
              </a:buClr>
              <a:buSzPct val="85000"/>
              <a:buFont typeface="Wingdings 2" panose="05020102010507070707" pitchFamily="18" charset="2"/>
              <a:buChar char=""/>
            </a:pPr>
            <a:r>
              <a:rPr lang="en-US" dirty="0"/>
              <a:t>Post-award Unit: Unit </a:t>
            </a:r>
            <a:r>
              <a:rPr lang="en-US" dirty="0" smtClean="0"/>
              <a:t>responsible </a:t>
            </a:r>
            <a:r>
              <a:rPr lang="en-US" dirty="0"/>
              <a:t>for post-award administration. </a:t>
            </a:r>
          </a:p>
          <a:p>
            <a:pPr marL="285750" lvl="0" indent="-285750">
              <a:buClr>
                <a:schemeClr val="accent1"/>
              </a:buClr>
              <a:buSzPct val="85000"/>
              <a:buFont typeface="Wingdings 2" panose="05020102010507070707" pitchFamily="18" charset="2"/>
              <a:buChar char=""/>
            </a:pPr>
            <a:r>
              <a:rPr lang="en-US" dirty="0"/>
              <a:t>Post-award Contact:  Contact person providing post-award administration.</a:t>
            </a:r>
          </a:p>
          <a:p>
            <a:pPr marL="285750" lvl="0" indent="-285750">
              <a:buClr>
                <a:schemeClr val="accent1"/>
              </a:buClr>
              <a:buSzPct val="85000"/>
              <a:buFont typeface="Wingdings 2" panose="05020102010507070707" pitchFamily="18" charset="2"/>
              <a:buChar char=""/>
            </a:pPr>
            <a:r>
              <a:rPr lang="en-US" dirty="0"/>
              <a:t>Fiscal Officer:  Person with responsibility for </a:t>
            </a:r>
            <a:r>
              <a:rPr lang="en-US" dirty="0" smtClean="0"/>
              <a:t>accounting transactions to the grant account.</a:t>
            </a:r>
            <a:endParaRPr lang="en-US" dirty="0"/>
          </a:p>
          <a:p>
            <a:pPr marL="285750" lvl="0" indent="-285750">
              <a:buClr>
                <a:schemeClr val="accent1"/>
              </a:buClr>
              <a:buSzPct val="85000"/>
              <a:buFont typeface="Wingdings 2" panose="05020102010507070707" pitchFamily="18" charset="2"/>
              <a:buChar char=""/>
            </a:pPr>
            <a:r>
              <a:rPr lang="en-US" dirty="0"/>
              <a:t>Account Supervisor:  Normally Director/Chair of the Unit or another individual with oversight. </a:t>
            </a:r>
            <a:endParaRPr lang="en-US" dirty="0" smtClean="0"/>
          </a:p>
          <a:p>
            <a:pPr marL="285750" indent="-285750">
              <a:buClr>
                <a:schemeClr val="accent1"/>
              </a:buClr>
              <a:buSzPct val="85000"/>
              <a:buFont typeface="Wingdings 2" panose="05020102010507070707" pitchFamily="18" charset="2"/>
              <a:buChar char=""/>
            </a:pPr>
            <a:r>
              <a:rPr lang="en-US" dirty="0"/>
              <a:t>Direct Sponsor – Entity giving us </a:t>
            </a:r>
            <a:r>
              <a:rPr lang="en-US" dirty="0" smtClean="0"/>
              <a:t>funds</a:t>
            </a:r>
            <a:endParaRPr lang="en-US" sz="1050" dirty="0"/>
          </a:p>
          <a:p>
            <a:pPr marL="285750" indent="-285750">
              <a:buClr>
                <a:schemeClr val="accent1"/>
              </a:buClr>
              <a:buSzPct val="85000"/>
              <a:buFont typeface="Wingdings 2" panose="05020102010507070707" pitchFamily="18" charset="2"/>
              <a:buChar char=""/>
            </a:pPr>
            <a:r>
              <a:rPr lang="en-US" dirty="0"/>
              <a:t>Prime Sponsor – Entity sponsoring the research</a:t>
            </a:r>
          </a:p>
          <a:p>
            <a:pPr marL="285750" lvl="0" indent="-285750">
              <a:buClr>
                <a:schemeClr val="accent1"/>
              </a:buClr>
              <a:buSzPct val="85000"/>
              <a:buFont typeface="Wingdings 2" panose="05020102010507070707" pitchFamily="18" charset="2"/>
              <a:buChar char=""/>
            </a:pPr>
            <a:endParaRPr lang="en-US" dirty="0"/>
          </a:p>
        </p:txBody>
      </p:sp>
    </p:spTree>
    <p:extLst>
      <p:ext uri="{BB962C8B-B14F-4D97-AF65-F5344CB8AC3E}">
        <p14:creationId xmlns:p14="http://schemas.microsoft.com/office/powerpoint/2010/main" val="27511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32" y="457200"/>
            <a:ext cx="883761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4038600"/>
            <a:ext cx="9144000" cy="2062103"/>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smtClean="0"/>
              <a:t>Add Project Title, Project Keywords, Agency Deadline, nature/type of  project.</a:t>
            </a:r>
          </a:p>
          <a:p>
            <a:pPr marL="285750" indent="-285750">
              <a:buClr>
                <a:schemeClr val="accent1"/>
              </a:buClr>
              <a:buSzPct val="85000"/>
              <a:buFont typeface="Wingdings 2" panose="05020102010507070707" pitchFamily="18" charset="2"/>
              <a:buChar char=""/>
            </a:pPr>
            <a:endParaRPr lang="en-US" sz="1000" dirty="0" smtClean="0"/>
          </a:p>
          <a:p>
            <a:pPr marL="285750" indent="-285750">
              <a:buClr>
                <a:schemeClr val="accent1"/>
              </a:buClr>
              <a:buSzPct val="85000"/>
              <a:buFont typeface="Wingdings 2" panose="05020102010507070707" pitchFamily="18" charset="2"/>
              <a:buChar char=""/>
            </a:pPr>
            <a:r>
              <a:rPr lang="en-US" dirty="0" smtClean="0"/>
              <a:t>If the project involves international activities, list the country/countries in Keywords.</a:t>
            </a:r>
          </a:p>
          <a:p>
            <a:pPr marL="285750" indent="-285750">
              <a:buClr>
                <a:schemeClr val="accent1"/>
              </a:buClr>
              <a:buSzPct val="85000"/>
              <a:buFont typeface="Wingdings 2" panose="05020102010507070707" pitchFamily="18" charset="2"/>
              <a:buChar char=""/>
            </a:pPr>
            <a:endParaRPr lang="en-US" sz="1000" dirty="0" smtClean="0"/>
          </a:p>
          <a:p>
            <a:pPr marL="285750" indent="-285750">
              <a:buClr>
                <a:schemeClr val="accent1"/>
              </a:buClr>
              <a:buSzPct val="85000"/>
              <a:buFont typeface="Wingdings 2" panose="05020102010507070707" pitchFamily="18" charset="2"/>
              <a:buChar char=""/>
            </a:pPr>
            <a:r>
              <a:rPr lang="en-US" dirty="0" smtClean="0"/>
              <a:t>If the nature of the project includes research, select one of the options beginning with “Research”.  Extension is generally “Public Service or Education”</a:t>
            </a:r>
            <a:endParaRPr lang="en-US" dirty="0"/>
          </a:p>
        </p:txBody>
      </p:sp>
    </p:spTree>
    <p:extLst>
      <p:ext uri="{BB962C8B-B14F-4D97-AF65-F5344CB8AC3E}">
        <p14:creationId xmlns:p14="http://schemas.microsoft.com/office/powerpoint/2010/main" val="1930489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0"/>
            <a:ext cx="7924800" cy="1077218"/>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smtClean="0"/>
              <a:t>List the first year budget and the total project budget.</a:t>
            </a:r>
          </a:p>
          <a:p>
            <a:pPr marL="285750" indent="-285750">
              <a:buClr>
                <a:schemeClr val="accent1"/>
              </a:buClr>
              <a:buSzPct val="85000"/>
              <a:buFont typeface="Wingdings 2" panose="05020102010507070707" pitchFamily="18" charset="2"/>
              <a:buChar char=""/>
            </a:pPr>
            <a:endParaRPr lang="en-US" sz="1000" dirty="0" smtClean="0"/>
          </a:p>
          <a:p>
            <a:pPr marL="285750" indent="-285750">
              <a:buClr>
                <a:schemeClr val="accent1"/>
              </a:buClr>
              <a:buSzPct val="85000"/>
              <a:buFont typeface="Wingdings 2" panose="05020102010507070707" pitchFamily="18" charset="2"/>
              <a:buChar char=""/>
            </a:pPr>
            <a:r>
              <a:rPr lang="en-US" dirty="0"/>
              <a:t>Break out direct cost from the facilities and administrative amount.</a:t>
            </a:r>
          </a:p>
          <a:p>
            <a:pPr marL="285750" indent="-285750">
              <a:buFont typeface="Wingdings" panose="05000000000000000000" pitchFamily="2" charset="2"/>
              <a:buChar char="Ø"/>
            </a:pP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94" y="609600"/>
            <a:ext cx="873001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623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41" y="678264"/>
            <a:ext cx="8763918" cy="252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041" y="3581400"/>
            <a:ext cx="8763918" cy="1938992"/>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smtClean="0"/>
              <a:t>Include the total amount of subcontracts, total amount of cost share and F&amp;A rate.</a:t>
            </a:r>
          </a:p>
          <a:p>
            <a:pPr marL="285750" indent="-285750">
              <a:buClr>
                <a:schemeClr val="accent1"/>
              </a:buClr>
              <a:buSzPct val="85000"/>
              <a:buFont typeface="Wingdings 2" panose="05020102010507070707" pitchFamily="18" charset="2"/>
              <a:buChar char=""/>
            </a:pPr>
            <a:endParaRPr lang="en-US" dirty="0" smtClean="0"/>
          </a:p>
          <a:p>
            <a:pPr marL="742950" lvl="1" indent="-285750">
              <a:buClr>
                <a:schemeClr val="accent1"/>
              </a:buClr>
              <a:buSzPct val="85000"/>
              <a:buFont typeface="Wingdings 2" panose="05020102010507070707" pitchFamily="18" charset="2"/>
              <a:buChar char=""/>
            </a:pPr>
            <a:r>
              <a:rPr lang="en-US" sz="1600" dirty="0" smtClean="0"/>
              <a:t>Cost Share–ONLY list total amount of mandatory cost share specified in the solicitation.</a:t>
            </a:r>
          </a:p>
          <a:p>
            <a:pPr marL="742950" lvl="1" indent="-285750">
              <a:buClr>
                <a:schemeClr val="accent1"/>
              </a:buClr>
              <a:buSzPct val="85000"/>
              <a:buFont typeface="Wingdings 2" panose="05020102010507070707" pitchFamily="18" charset="2"/>
              <a:buChar char=""/>
            </a:pPr>
            <a:r>
              <a:rPr lang="en-US" sz="1600" dirty="0" smtClean="0"/>
              <a:t>Voluntary Cost Share should only be listed in the notes section.</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453655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MSU Extension Contacts</a:t>
            </a:r>
            <a:endParaRPr lang="en-US" dirty="0">
              <a:latin typeface="+mj-lt"/>
            </a:endParaRPr>
          </a:p>
        </p:txBody>
      </p:sp>
      <p:sp>
        <p:nvSpPr>
          <p:cNvPr id="3" name="Content Placeholder 2"/>
          <p:cNvSpPr>
            <a:spLocks noGrp="1"/>
          </p:cNvSpPr>
          <p:nvPr>
            <p:ph sz="quarter" idx="1"/>
          </p:nvPr>
        </p:nvSpPr>
        <p:spPr>
          <a:xfrm>
            <a:off x="914400" y="1600200"/>
            <a:ext cx="7239000" cy="4525963"/>
          </a:xfrm>
        </p:spPr>
        <p:txBody>
          <a:bodyPr>
            <a:normAutofit fontScale="62500" lnSpcReduction="20000"/>
          </a:bodyPr>
          <a:lstStyle/>
          <a:p>
            <a:pPr marL="0" indent="0">
              <a:buNone/>
            </a:pPr>
            <a:r>
              <a:rPr lang="en-US" sz="2900" b="1" dirty="0" smtClean="0"/>
              <a:t>Agriculture </a:t>
            </a:r>
            <a:r>
              <a:rPr lang="en-US" sz="2900" b="1" dirty="0"/>
              <a:t>and Agribusiness:</a:t>
            </a:r>
          </a:p>
          <a:p>
            <a:pPr lvl="1">
              <a:buClr>
                <a:schemeClr val="accent1"/>
              </a:buClr>
            </a:pPr>
            <a:r>
              <a:rPr lang="en-US" sz="2600" dirty="0" smtClean="0"/>
              <a:t>Institute Director: </a:t>
            </a:r>
            <a:r>
              <a:rPr lang="en-US" sz="2600" dirty="0"/>
              <a:t> Ronald Bates  432-7693  </a:t>
            </a:r>
            <a:r>
              <a:rPr lang="en-US" sz="2600" u="sng" dirty="0">
                <a:hlinkClick r:id="rId2"/>
              </a:rPr>
              <a:t>batesr@msu.edu</a:t>
            </a:r>
            <a:endParaRPr lang="en-US" sz="2600" dirty="0"/>
          </a:p>
          <a:p>
            <a:pPr lvl="1">
              <a:buClr>
                <a:schemeClr val="accent1"/>
              </a:buClr>
            </a:pPr>
            <a:r>
              <a:rPr lang="en-US" sz="2600" dirty="0" smtClean="0"/>
              <a:t>Fiscal Officer:  </a:t>
            </a:r>
            <a:r>
              <a:rPr lang="en-US" sz="2600" dirty="0"/>
              <a:t>Keri Morris </a:t>
            </a:r>
            <a:r>
              <a:rPr lang="en-US" sz="2600" dirty="0" smtClean="0"/>
              <a:t> </a:t>
            </a:r>
            <a:r>
              <a:rPr lang="en-US" sz="2600" dirty="0"/>
              <a:t>355-4623  </a:t>
            </a:r>
            <a:r>
              <a:rPr lang="en-US" sz="2600" u="sng" dirty="0" smtClean="0">
                <a:hlinkClick r:id="rId3"/>
              </a:rPr>
              <a:t>morrisk@msu.edu</a:t>
            </a:r>
            <a:endParaRPr lang="en-US" sz="2600" dirty="0"/>
          </a:p>
          <a:p>
            <a:pPr marL="0" indent="0">
              <a:buNone/>
            </a:pPr>
            <a:r>
              <a:rPr lang="en-US" dirty="0"/>
              <a:t> </a:t>
            </a:r>
          </a:p>
          <a:p>
            <a:pPr marL="0" indent="0">
              <a:buNone/>
            </a:pPr>
            <a:r>
              <a:rPr lang="en-US" sz="2900" b="1" dirty="0" smtClean="0"/>
              <a:t>Children </a:t>
            </a:r>
            <a:r>
              <a:rPr lang="en-US" sz="2900" b="1" dirty="0"/>
              <a:t>and Youth:</a:t>
            </a:r>
          </a:p>
          <a:p>
            <a:pPr lvl="1">
              <a:buClr>
                <a:schemeClr val="accent1"/>
              </a:buClr>
            </a:pPr>
            <a:r>
              <a:rPr lang="en-US" sz="2600" dirty="0" smtClean="0"/>
              <a:t>Institute Director:  </a:t>
            </a:r>
            <a:r>
              <a:rPr lang="en-US" sz="2600" dirty="0"/>
              <a:t>Julie Chapin  </a:t>
            </a:r>
            <a:r>
              <a:rPr lang="en-US" sz="2600" dirty="0" smtClean="0"/>
              <a:t>432-7608</a:t>
            </a:r>
            <a:r>
              <a:rPr lang="en-US" sz="2600" dirty="0"/>
              <a:t>  </a:t>
            </a:r>
            <a:r>
              <a:rPr lang="en-US" sz="2600" u="sng" dirty="0" smtClean="0">
                <a:hlinkClick r:id="rId4"/>
              </a:rPr>
              <a:t>chapin@msu.edu</a:t>
            </a:r>
            <a:endParaRPr lang="en-US" sz="2600" dirty="0"/>
          </a:p>
          <a:p>
            <a:pPr lvl="1">
              <a:buClr>
                <a:schemeClr val="accent1"/>
              </a:buClr>
            </a:pPr>
            <a:r>
              <a:rPr lang="en-US" sz="2600" dirty="0" smtClean="0"/>
              <a:t>Fiscal Officer:  Holly </a:t>
            </a:r>
            <a:r>
              <a:rPr lang="en-US" sz="2600" dirty="0"/>
              <a:t>Lacina  </a:t>
            </a:r>
            <a:r>
              <a:rPr lang="en-US" sz="2600" dirty="0" smtClean="0"/>
              <a:t>432-6567</a:t>
            </a:r>
            <a:r>
              <a:rPr lang="en-US" sz="2600" dirty="0"/>
              <a:t>  </a:t>
            </a:r>
            <a:r>
              <a:rPr lang="en-US" sz="2600" u="sng" dirty="0" smtClean="0">
                <a:hlinkClick r:id="rId5"/>
              </a:rPr>
              <a:t>lacinah@msu.edu</a:t>
            </a:r>
            <a:endParaRPr lang="en-US" sz="2600" dirty="0"/>
          </a:p>
          <a:p>
            <a:pPr marL="0" indent="0">
              <a:buNone/>
            </a:pPr>
            <a:r>
              <a:rPr lang="en-US" dirty="0"/>
              <a:t> </a:t>
            </a:r>
          </a:p>
          <a:p>
            <a:pPr marL="0" indent="0">
              <a:buNone/>
            </a:pPr>
            <a:r>
              <a:rPr lang="en-US" sz="2900" b="1" dirty="0" smtClean="0"/>
              <a:t>Greening </a:t>
            </a:r>
            <a:r>
              <a:rPr lang="en-US" sz="2900" b="1" dirty="0"/>
              <a:t>Michigan:</a:t>
            </a:r>
          </a:p>
          <a:p>
            <a:pPr lvl="1">
              <a:buClr>
                <a:schemeClr val="accent1"/>
              </a:buClr>
            </a:pPr>
            <a:r>
              <a:rPr lang="en-US" sz="2600" dirty="0" smtClean="0"/>
              <a:t>Institute Director:  Dave </a:t>
            </a:r>
            <a:r>
              <a:rPr lang="en-US" sz="2600" dirty="0"/>
              <a:t>Ivan  </a:t>
            </a:r>
            <a:r>
              <a:rPr lang="en-US" sz="2600" dirty="0" smtClean="0"/>
              <a:t>432-4602</a:t>
            </a:r>
            <a:r>
              <a:rPr lang="en-US" sz="2600" dirty="0"/>
              <a:t>  </a:t>
            </a:r>
            <a:r>
              <a:rPr lang="en-US" sz="2600" u="sng" dirty="0" smtClean="0">
                <a:hlinkClick r:id="rId6"/>
              </a:rPr>
              <a:t>ivand@msu.edu</a:t>
            </a:r>
            <a:endParaRPr lang="en-US" sz="2600" dirty="0"/>
          </a:p>
          <a:p>
            <a:pPr lvl="1">
              <a:buClr>
                <a:schemeClr val="accent1"/>
              </a:buClr>
            </a:pPr>
            <a:r>
              <a:rPr lang="en-US" sz="2600" dirty="0" smtClean="0"/>
              <a:t>Fiscal Officer:  Keri </a:t>
            </a:r>
            <a:r>
              <a:rPr lang="en-US" sz="2600" dirty="0"/>
              <a:t>Morris  </a:t>
            </a:r>
            <a:r>
              <a:rPr lang="en-US" sz="2600" dirty="0" smtClean="0"/>
              <a:t>355-4623</a:t>
            </a:r>
            <a:r>
              <a:rPr lang="en-US" sz="2600" dirty="0"/>
              <a:t>  </a:t>
            </a:r>
            <a:r>
              <a:rPr lang="en-US" sz="2600" u="sng" dirty="0" smtClean="0">
                <a:hlinkClick r:id="rId3"/>
              </a:rPr>
              <a:t>morrisk@msu.edu</a:t>
            </a:r>
            <a:endParaRPr lang="en-US" sz="2600" dirty="0"/>
          </a:p>
          <a:p>
            <a:pPr marL="0" indent="0">
              <a:buNone/>
            </a:pPr>
            <a:r>
              <a:rPr lang="en-US" dirty="0"/>
              <a:t> </a:t>
            </a:r>
          </a:p>
          <a:p>
            <a:pPr marL="0" indent="0">
              <a:buNone/>
            </a:pPr>
            <a:r>
              <a:rPr lang="en-US" sz="2900" b="1" dirty="0" smtClean="0"/>
              <a:t>Health </a:t>
            </a:r>
            <a:r>
              <a:rPr lang="en-US" sz="2900" b="1" dirty="0"/>
              <a:t>and Nutrition:</a:t>
            </a:r>
          </a:p>
          <a:p>
            <a:pPr lvl="1">
              <a:buClr>
                <a:schemeClr val="accent1"/>
              </a:buClr>
            </a:pPr>
            <a:r>
              <a:rPr lang="en-US" sz="2600" dirty="0" smtClean="0"/>
              <a:t>Institute Director:  Dawn </a:t>
            </a:r>
            <a:r>
              <a:rPr lang="en-US" sz="2600" dirty="0"/>
              <a:t>Contreras  </a:t>
            </a:r>
            <a:r>
              <a:rPr lang="en-US" sz="2600" dirty="0" smtClean="0"/>
              <a:t>353-3886</a:t>
            </a:r>
            <a:r>
              <a:rPr lang="en-US" sz="2600" dirty="0"/>
              <a:t>  </a:t>
            </a:r>
            <a:r>
              <a:rPr lang="en-US" sz="2600" u="sng" dirty="0" smtClean="0">
                <a:hlinkClick r:id="rId7"/>
              </a:rPr>
              <a:t>contrer7@msu.edu</a:t>
            </a:r>
            <a:endParaRPr lang="en-US" sz="2600" dirty="0"/>
          </a:p>
          <a:p>
            <a:pPr lvl="1">
              <a:buClr>
                <a:schemeClr val="accent1"/>
              </a:buClr>
            </a:pPr>
            <a:r>
              <a:rPr lang="en-US" sz="2600" dirty="0" smtClean="0"/>
              <a:t>Fiscal Officer:  Nick </a:t>
            </a:r>
            <a:r>
              <a:rPr lang="en-US" sz="2600" dirty="0"/>
              <a:t>Bourland  </a:t>
            </a:r>
            <a:r>
              <a:rPr lang="en-US" sz="2600" dirty="0" smtClean="0"/>
              <a:t>432-7687</a:t>
            </a:r>
            <a:r>
              <a:rPr lang="en-US" sz="2600" dirty="0"/>
              <a:t>  </a:t>
            </a:r>
            <a:r>
              <a:rPr lang="en-US" sz="2600" u="sng" dirty="0" smtClean="0">
                <a:hlinkClick r:id="rId8"/>
              </a:rPr>
              <a:t>bourlan@anr.msu.edu</a:t>
            </a:r>
            <a:endParaRPr lang="en-US" sz="2600" dirty="0"/>
          </a:p>
          <a:p>
            <a:endParaRPr lang="en-US" dirty="0"/>
          </a:p>
        </p:txBody>
      </p:sp>
    </p:spTree>
    <p:extLst>
      <p:ext uri="{BB962C8B-B14F-4D97-AF65-F5344CB8AC3E}">
        <p14:creationId xmlns:p14="http://schemas.microsoft.com/office/powerpoint/2010/main" val="2759560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01650"/>
            <a:ext cx="8569325" cy="593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465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381000"/>
            <a:ext cx="845185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572000"/>
            <a:ext cx="8839200" cy="1631216"/>
          </a:xfrm>
          <a:prstGeom prst="rect">
            <a:avLst/>
          </a:prstGeom>
          <a:noFill/>
        </p:spPr>
        <p:txBody>
          <a:bodyPr wrap="square" rtlCol="0">
            <a:spAutoFit/>
          </a:bodyPr>
          <a:lstStyle/>
          <a:p>
            <a:pPr marL="285750" indent="-285750">
              <a:buClr>
                <a:schemeClr val="accent1"/>
              </a:buClr>
              <a:buSzPct val="85000"/>
              <a:buFont typeface="Wingdings 2" panose="05020102010507070707" pitchFamily="18" charset="2"/>
              <a:buChar char=""/>
            </a:pPr>
            <a:r>
              <a:rPr lang="en-US" dirty="0" smtClean="0"/>
              <a:t>Required document attachments - budget, budget justification, project summary and solicitation are needed (can be word, excel or pdf format)</a:t>
            </a:r>
          </a:p>
          <a:p>
            <a:pPr marL="285750" indent="-285750">
              <a:buClr>
                <a:schemeClr val="accent1"/>
              </a:buClr>
              <a:buSzPct val="85000"/>
              <a:buFont typeface="Wingdings 2" panose="05020102010507070707" pitchFamily="18" charset="2"/>
              <a:buChar char=""/>
            </a:pPr>
            <a:endParaRPr lang="en-US" sz="1000" dirty="0" smtClean="0"/>
          </a:p>
          <a:p>
            <a:pPr marL="285750" indent="-285750">
              <a:buClr>
                <a:schemeClr val="accent1"/>
              </a:buClr>
              <a:buSzPct val="85000"/>
              <a:buFont typeface="Wingdings 2" panose="05020102010507070707" pitchFamily="18" charset="2"/>
              <a:buChar char=""/>
            </a:pPr>
            <a:r>
              <a:rPr lang="en-US" dirty="0" smtClean="0"/>
              <a:t>If project includes subcontracts, must also include subcontract budget, subcontract budget justification, subcontractor statement of work, and sub-recipient commitment form.</a:t>
            </a:r>
          </a:p>
        </p:txBody>
      </p:sp>
    </p:spTree>
    <p:extLst>
      <p:ext uri="{BB962C8B-B14F-4D97-AF65-F5344CB8AC3E}">
        <p14:creationId xmlns:p14="http://schemas.microsoft.com/office/powerpoint/2010/main" val="202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76" y="609600"/>
            <a:ext cx="885431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3336" y="4343400"/>
            <a:ext cx="7772400" cy="1815882"/>
          </a:xfrm>
          <a:prstGeom prst="rect">
            <a:avLst/>
          </a:prstGeom>
          <a:noFill/>
        </p:spPr>
        <p:txBody>
          <a:bodyPr wrap="square" rtlCol="0">
            <a:spAutoFit/>
          </a:bodyPr>
          <a:lstStyle/>
          <a:p>
            <a:r>
              <a:rPr lang="en-US" dirty="0" smtClean="0"/>
              <a:t>Include notes on:</a:t>
            </a:r>
          </a:p>
          <a:p>
            <a:pPr marL="742950" lvl="1" indent="-285750">
              <a:buClr>
                <a:schemeClr val="accent1"/>
              </a:buClr>
              <a:buSzPct val="85000"/>
              <a:buFont typeface="Wingdings 2" panose="05020102010507070707" pitchFamily="18" charset="2"/>
              <a:buChar char=""/>
            </a:pPr>
            <a:r>
              <a:rPr lang="en-US" sz="1600" dirty="0" smtClean="0"/>
              <a:t>Voluntary Committed Cost Share</a:t>
            </a:r>
          </a:p>
          <a:p>
            <a:pPr marL="742950" lvl="1" indent="-285750">
              <a:buClr>
                <a:schemeClr val="accent1"/>
              </a:buClr>
              <a:buSzPct val="85000"/>
              <a:buFont typeface="Wingdings 2" panose="05020102010507070707" pitchFamily="18" charset="2"/>
              <a:buChar char=""/>
            </a:pPr>
            <a:endParaRPr lang="en-US" sz="1000" dirty="0" smtClean="0"/>
          </a:p>
          <a:p>
            <a:pPr marL="742950" lvl="1" indent="-285750">
              <a:buClr>
                <a:schemeClr val="accent1"/>
              </a:buClr>
              <a:buSzPct val="85000"/>
              <a:buFont typeface="Wingdings 2" panose="05020102010507070707" pitchFamily="18" charset="2"/>
              <a:buChar char=""/>
            </a:pPr>
            <a:r>
              <a:rPr lang="en-US" sz="1600" dirty="0" smtClean="0"/>
              <a:t>Who, from OSP, approved the budget and date it was approved</a:t>
            </a:r>
          </a:p>
          <a:p>
            <a:pPr marL="742950" lvl="1" indent="-285750">
              <a:buClr>
                <a:schemeClr val="accent1"/>
              </a:buClr>
              <a:buSzPct val="85000"/>
              <a:buFont typeface="Wingdings 2" panose="05020102010507070707" pitchFamily="18" charset="2"/>
              <a:buChar char=""/>
            </a:pPr>
            <a:endParaRPr lang="en-US" sz="1000" dirty="0" smtClean="0"/>
          </a:p>
          <a:p>
            <a:pPr marL="742950" lvl="1" indent="-285750">
              <a:buClr>
                <a:schemeClr val="accent1"/>
              </a:buClr>
              <a:buSzPct val="85000"/>
              <a:buFont typeface="Wingdings 2" panose="05020102010507070707" pitchFamily="18" charset="2"/>
              <a:buChar char=""/>
            </a:pPr>
            <a:r>
              <a:rPr lang="en-US" sz="1600" dirty="0" smtClean="0"/>
              <a:t>F&amp;A rate, when different than the standard negotiated rate</a:t>
            </a:r>
          </a:p>
          <a:p>
            <a:pPr marL="742950" lvl="1" indent="-285750">
              <a:buClr>
                <a:schemeClr val="accent1"/>
              </a:buClr>
              <a:buSzPct val="85000"/>
              <a:buFont typeface="Wingdings 2" panose="05020102010507070707" pitchFamily="18" charset="2"/>
              <a:buChar char=""/>
            </a:pPr>
            <a:endParaRPr lang="en-US" sz="1000" dirty="0" smtClean="0"/>
          </a:p>
          <a:p>
            <a:pPr marL="742950" lvl="1" indent="-285750">
              <a:buClr>
                <a:schemeClr val="accent1"/>
              </a:buClr>
              <a:buSzPct val="85000"/>
              <a:buFont typeface="Wingdings 2" panose="05020102010507070707" pitchFamily="18" charset="2"/>
              <a:buChar char=""/>
            </a:pPr>
            <a:r>
              <a:rPr lang="en-US" sz="1600" dirty="0" smtClean="0"/>
              <a:t>Anything a reviewer may need to know to approve the transmittal</a:t>
            </a:r>
            <a:endParaRPr lang="en-US" sz="1600" dirty="0"/>
          </a:p>
        </p:txBody>
      </p:sp>
    </p:spTree>
    <p:extLst>
      <p:ext uri="{BB962C8B-B14F-4D97-AF65-F5344CB8AC3E}">
        <p14:creationId xmlns:p14="http://schemas.microsoft.com/office/powerpoint/2010/main" val="10921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52400"/>
            <a:ext cx="845185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957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839200" cy="5755422"/>
          </a:xfrm>
          <a:prstGeom prst="rect">
            <a:avLst/>
          </a:prstGeom>
          <a:noFill/>
        </p:spPr>
        <p:txBody>
          <a:bodyPr wrap="square" rtlCol="0">
            <a:spAutoFit/>
          </a:bodyPr>
          <a:lstStyle/>
          <a:p>
            <a:pPr>
              <a:buClr>
                <a:schemeClr val="accent1"/>
              </a:buClr>
              <a:buSzPct val="85000"/>
            </a:pPr>
            <a:r>
              <a:rPr lang="en-US" dirty="0" smtClean="0"/>
              <a:t>Allow enough time for transmittal review and approval.</a:t>
            </a:r>
          </a:p>
          <a:p>
            <a:pPr>
              <a:buClr>
                <a:schemeClr val="accent1"/>
              </a:buClr>
              <a:buSzPct val="85000"/>
            </a:pPr>
            <a:endParaRPr lang="en-US" sz="1000" dirty="0" smtClean="0"/>
          </a:p>
          <a:p>
            <a:pPr>
              <a:buClr>
                <a:schemeClr val="accent1"/>
              </a:buClr>
              <a:buSzPct val="85000"/>
            </a:pPr>
            <a:r>
              <a:rPr lang="en-US" dirty="0" smtClean="0"/>
              <a:t>Track status of transmittal approvals.  Send reminders if needed.</a:t>
            </a:r>
          </a:p>
          <a:p>
            <a:pPr>
              <a:buClr>
                <a:schemeClr val="accent1"/>
              </a:buClr>
              <a:buSzPct val="85000"/>
            </a:pPr>
            <a:endParaRPr lang="en-US" sz="1000" dirty="0" smtClean="0"/>
          </a:p>
          <a:p>
            <a:pPr>
              <a:buClr>
                <a:schemeClr val="accent1"/>
              </a:buClr>
              <a:buSzPct val="85000"/>
            </a:pPr>
            <a:r>
              <a:rPr lang="en-US" dirty="0"/>
              <a:t>An </a:t>
            </a:r>
            <a:r>
              <a:rPr lang="en-US" dirty="0" err="1"/>
              <a:t>eTransmittal</a:t>
            </a:r>
            <a:r>
              <a:rPr lang="en-US" dirty="0"/>
              <a:t> is NOT needed for a pre-proposal or letter of intent unless:</a:t>
            </a:r>
          </a:p>
          <a:p>
            <a:pPr marL="742950" lvl="1" indent="-285750">
              <a:buClr>
                <a:schemeClr val="accent1"/>
              </a:buClr>
              <a:buSzPct val="85000"/>
              <a:buFont typeface="Wingdings 2" panose="05020102010507070707" pitchFamily="18" charset="2"/>
              <a:buChar char=""/>
            </a:pPr>
            <a:r>
              <a:rPr lang="en-US" sz="1600" dirty="0"/>
              <a:t>Required cost share commitments</a:t>
            </a:r>
          </a:p>
          <a:p>
            <a:pPr marL="742950" lvl="1" indent="-285750">
              <a:buClr>
                <a:schemeClr val="accent1"/>
              </a:buClr>
              <a:buSzPct val="85000"/>
              <a:buFont typeface="Wingdings 2" panose="05020102010507070707" pitchFamily="18" charset="2"/>
              <a:buChar char=""/>
            </a:pPr>
            <a:r>
              <a:rPr lang="en-US" sz="1600" dirty="0"/>
              <a:t>Sponsor requires an authorized organizational representative review of the budget</a:t>
            </a:r>
          </a:p>
          <a:p>
            <a:pPr marL="742950" lvl="1" indent="-285750">
              <a:buClr>
                <a:schemeClr val="accent1"/>
              </a:buClr>
              <a:buSzPct val="85000"/>
              <a:buFont typeface="Wingdings 2" panose="05020102010507070707" pitchFamily="18" charset="2"/>
              <a:buChar char=""/>
            </a:pPr>
            <a:r>
              <a:rPr lang="en-US" sz="1600" dirty="0"/>
              <a:t>Intellectual property ownership or export control </a:t>
            </a:r>
            <a:r>
              <a:rPr lang="en-US" sz="1600" dirty="0" smtClean="0"/>
              <a:t>issues</a:t>
            </a:r>
          </a:p>
          <a:p>
            <a:pPr marL="742950" lvl="1" indent="-285750">
              <a:buClr>
                <a:schemeClr val="accent1"/>
              </a:buClr>
              <a:buSzPct val="85000"/>
              <a:buFont typeface="Wingdings 2" panose="05020102010507070707" pitchFamily="18" charset="2"/>
              <a:buChar char=""/>
            </a:pPr>
            <a:endParaRPr lang="en-US" sz="1000" dirty="0" smtClean="0"/>
          </a:p>
          <a:p>
            <a:pPr>
              <a:buClr>
                <a:schemeClr val="accent1"/>
              </a:buClr>
              <a:buSzPct val="85000"/>
            </a:pPr>
            <a:r>
              <a:rPr lang="en-US" dirty="0" smtClean="0"/>
              <a:t>PI Exception Approval is requested with the Department Chair/Director, then sent to AgBioResearch before going to VPRGS for final approval.</a:t>
            </a:r>
          </a:p>
          <a:p>
            <a:pPr>
              <a:buClr>
                <a:schemeClr val="accent1"/>
              </a:buClr>
              <a:buSzPct val="85000"/>
            </a:pPr>
            <a:endParaRPr lang="en-US" sz="1000" dirty="0" smtClean="0"/>
          </a:p>
          <a:p>
            <a:pPr>
              <a:buClr>
                <a:schemeClr val="accent1"/>
              </a:buClr>
              <a:buSzPct val="85000"/>
            </a:pPr>
            <a:r>
              <a:rPr lang="en-US" dirty="0" smtClean="0"/>
              <a:t>IDC waivers and reductions are to be submitted to AgBioResearch at least 7 days before the proposal deadline; must be approved prior to grant start date.</a:t>
            </a:r>
          </a:p>
          <a:p>
            <a:pPr>
              <a:buClr>
                <a:schemeClr val="accent1"/>
              </a:buClr>
              <a:buSzPct val="85000"/>
            </a:pPr>
            <a:endParaRPr lang="en-US" sz="1000" dirty="0" smtClean="0"/>
          </a:p>
          <a:p>
            <a:pPr>
              <a:buClr>
                <a:schemeClr val="accent1"/>
              </a:buClr>
              <a:buSzPct val="85000"/>
            </a:pPr>
            <a:r>
              <a:rPr lang="en-US" dirty="0" smtClean="0"/>
              <a:t>Only required cost share is entered in the cost share field.  Voluntary cost share is included as a note.</a:t>
            </a:r>
          </a:p>
          <a:p>
            <a:pPr>
              <a:buClr>
                <a:schemeClr val="accent1"/>
              </a:buClr>
              <a:buSzPct val="85000"/>
            </a:pPr>
            <a:endParaRPr lang="en-US" sz="1000" dirty="0" smtClean="0"/>
          </a:p>
          <a:p>
            <a:pPr>
              <a:buClr>
                <a:schemeClr val="accent1"/>
              </a:buClr>
              <a:buSzPct val="85000"/>
            </a:pPr>
            <a:r>
              <a:rPr lang="en-US" dirty="0" smtClean="0"/>
              <a:t>Budget, Budget Justification, Scope of Work and Solicitation should be included as attachments. </a:t>
            </a:r>
          </a:p>
          <a:p>
            <a:pPr>
              <a:buClr>
                <a:schemeClr val="accent1"/>
              </a:buClr>
              <a:buSzPct val="85000"/>
            </a:pPr>
            <a:endParaRPr lang="en-US" sz="1000" dirty="0"/>
          </a:p>
          <a:p>
            <a:pPr>
              <a:buClr>
                <a:schemeClr val="accent1"/>
              </a:buClr>
              <a:buSzPct val="85000"/>
            </a:pPr>
            <a:r>
              <a:rPr lang="en-US" dirty="0"/>
              <a:t>Delete </a:t>
            </a:r>
            <a:r>
              <a:rPr lang="en-US" dirty="0" err="1"/>
              <a:t>eTransmittals</a:t>
            </a:r>
            <a:r>
              <a:rPr lang="en-US" dirty="0"/>
              <a:t> that you </a:t>
            </a:r>
            <a:r>
              <a:rPr lang="en-US" dirty="0" smtClean="0"/>
              <a:t>start, </a:t>
            </a:r>
            <a:r>
              <a:rPr lang="en-US" dirty="0"/>
              <a:t>and don’t route</a:t>
            </a:r>
            <a:r>
              <a:rPr lang="en-US" dirty="0" smtClean="0"/>
              <a:t>.</a:t>
            </a:r>
          </a:p>
        </p:txBody>
      </p:sp>
      <p:sp>
        <p:nvSpPr>
          <p:cNvPr id="3" name="Title 2"/>
          <p:cNvSpPr>
            <a:spLocks noGrp="1"/>
          </p:cNvSpPr>
          <p:nvPr>
            <p:ph type="title"/>
          </p:nvPr>
        </p:nvSpPr>
        <p:spPr>
          <a:xfrm>
            <a:off x="304800" y="152400"/>
            <a:ext cx="8534400" cy="8683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eTransmittal-Things to keep in mind</a:t>
            </a:r>
            <a:endParaRPr lang="en-US" dirty="0">
              <a:latin typeface="+mj-lt"/>
            </a:endParaRPr>
          </a:p>
        </p:txBody>
      </p:sp>
    </p:spTree>
    <p:extLst>
      <p:ext uri="{BB962C8B-B14F-4D97-AF65-F5344CB8AC3E}">
        <p14:creationId xmlns:p14="http://schemas.microsoft.com/office/powerpoint/2010/main" val="19663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fade">
                                      <p:cBhvr>
                                        <p:cTn id="26" dur="500"/>
                                        <p:tgtEl>
                                          <p:spTgt spid="2">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fade">
                                      <p:cBhvr>
                                        <p:cTn id="31" dur="500"/>
                                        <p:tgtEl>
                                          <p:spTgt spid="2">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3" end="13"/>
                                            </p:txEl>
                                          </p:spTgt>
                                        </p:tgtEl>
                                        <p:attrNameLst>
                                          <p:attrName>style.visibility</p:attrName>
                                        </p:attrNameLst>
                                      </p:cBhvr>
                                      <p:to>
                                        <p:strVal val="visible"/>
                                      </p:to>
                                    </p:set>
                                    <p:animEffect transition="in" filter="fade">
                                      <p:cBhvr>
                                        <p:cTn id="36" dur="500"/>
                                        <p:tgtEl>
                                          <p:spTgt spid="2">
                                            <p:txEl>
                                              <p:pRg st="13" end="1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animEffect transition="in" filter="fade">
                                      <p:cBhvr>
                                        <p:cTn id="41" dur="500"/>
                                        <p:tgtEl>
                                          <p:spTgt spid="2">
                                            <p:txEl>
                                              <p:pRg st="15" end="1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17" end="17"/>
                                            </p:txEl>
                                          </p:spTgt>
                                        </p:tgtEl>
                                        <p:attrNameLst>
                                          <p:attrName>style.visibility</p:attrName>
                                        </p:attrNameLst>
                                      </p:cBhvr>
                                      <p:to>
                                        <p:strVal val="visible"/>
                                      </p:to>
                                    </p:set>
                                    <p:animEffect transition="in" filter="fade">
                                      <p:cBhvr>
                                        <p:cTn id="46"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8858" y="228600"/>
            <a:ext cx="7924800" cy="838200"/>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Conflict of Interest</a:t>
            </a:r>
            <a:endParaRPr lang="en-US" dirty="0">
              <a:latin typeface="+mj-lt"/>
            </a:endParaRPr>
          </a:p>
        </p:txBody>
      </p:sp>
      <p:sp>
        <p:nvSpPr>
          <p:cNvPr id="5" name="TextBox 4"/>
          <p:cNvSpPr txBox="1"/>
          <p:nvPr/>
        </p:nvSpPr>
        <p:spPr>
          <a:xfrm>
            <a:off x="838200" y="1219200"/>
            <a:ext cx="7620000" cy="3046988"/>
          </a:xfrm>
          <a:prstGeom prst="rect">
            <a:avLst/>
          </a:prstGeom>
          <a:noFill/>
        </p:spPr>
        <p:txBody>
          <a:bodyPr wrap="square" rtlCol="0">
            <a:spAutoFit/>
          </a:bodyPr>
          <a:lstStyle/>
          <a:p>
            <a:pPr>
              <a:buClr>
                <a:schemeClr val="accent1"/>
              </a:buClr>
              <a:buSzPct val="85000"/>
            </a:pPr>
            <a:r>
              <a:rPr lang="en-US" dirty="0" smtClean="0">
                <a:solidFill>
                  <a:prstClr val="black"/>
                </a:solidFill>
              </a:rPr>
              <a:t>All MSU </a:t>
            </a:r>
            <a:r>
              <a:rPr lang="en-US" dirty="0">
                <a:solidFill>
                  <a:prstClr val="black"/>
                </a:solidFill>
              </a:rPr>
              <a:t>faculty, academic staff and other individuals who propose, conduct or report the results of University research and other sponsored </a:t>
            </a:r>
            <a:r>
              <a:rPr lang="en-US" dirty="0" smtClean="0">
                <a:solidFill>
                  <a:prstClr val="black"/>
                </a:solidFill>
              </a:rPr>
              <a:t>projects must submit an annual disclosure of all significant financial interests related to their MSU responsibilities</a:t>
            </a:r>
          </a:p>
          <a:p>
            <a:pPr>
              <a:buClr>
                <a:schemeClr val="accent1"/>
              </a:buClr>
              <a:buSzPct val="85000"/>
            </a:pPr>
            <a:endParaRPr lang="en-US" sz="1400" dirty="0" smtClean="0">
              <a:solidFill>
                <a:prstClr val="black"/>
              </a:solidFill>
            </a:endParaRPr>
          </a:p>
          <a:p>
            <a:pPr marL="742950" lvl="1" indent="-285750">
              <a:buClr>
                <a:schemeClr val="accent1"/>
              </a:buClr>
              <a:buSzPct val="85000"/>
              <a:buFont typeface="Wingdings 2" panose="05020102010507070707" pitchFamily="18" charset="2"/>
              <a:buChar char=""/>
            </a:pPr>
            <a:r>
              <a:rPr lang="en-US" sz="1600" dirty="0" smtClean="0">
                <a:solidFill>
                  <a:prstClr val="black"/>
                </a:solidFill>
              </a:rPr>
              <a:t>Conflict of Interest Training - updated every 4 years</a:t>
            </a:r>
          </a:p>
          <a:p>
            <a:pPr marL="742950" lvl="1" indent="-285750">
              <a:buClr>
                <a:schemeClr val="accent1"/>
              </a:buClr>
              <a:buSzPct val="85000"/>
              <a:buFont typeface="Wingdings 2" panose="05020102010507070707" pitchFamily="18" charset="2"/>
              <a:buChar char=""/>
            </a:pPr>
            <a:endParaRPr lang="en-US" sz="400" dirty="0" smtClean="0">
              <a:solidFill>
                <a:prstClr val="black"/>
              </a:solidFill>
            </a:endParaRPr>
          </a:p>
          <a:p>
            <a:pPr marL="742950" lvl="1" indent="-285750">
              <a:buClr>
                <a:schemeClr val="accent1"/>
              </a:buClr>
              <a:buSzPct val="85000"/>
              <a:buFont typeface="Wingdings 2" panose="05020102010507070707" pitchFamily="18" charset="2"/>
              <a:buChar char=""/>
            </a:pPr>
            <a:r>
              <a:rPr lang="en-US" sz="1600" dirty="0" smtClean="0">
                <a:solidFill>
                  <a:prstClr val="black"/>
                </a:solidFill>
              </a:rPr>
              <a:t>Annual Disclosure - updated January 1</a:t>
            </a:r>
            <a:r>
              <a:rPr lang="en-US" sz="1600" baseline="30000" dirty="0" smtClean="0">
                <a:solidFill>
                  <a:prstClr val="black"/>
                </a:solidFill>
              </a:rPr>
              <a:t>st</a:t>
            </a:r>
            <a:r>
              <a:rPr lang="en-US" sz="1600" dirty="0" smtClean="0">
                <a:solidFill>
                  <a:prstClr val="black"/>
                </a:solidFill>
              </a:rPr>
              <a:t> every year or within 30 days of acquiring a new significant financial interest (SFI).</a:t>
            </a:r>
          </a:p>
          <a:p>
            <a:pPr marL="742950" lvl="1" indent="-285750">
              <a:buClr>
                <a:schemeClr val="accent1"/>
              </a:buClr>
              <a:buSzPct val="85000"/>
              <a:buFont typeface="Wingdings 2" panose="05020102010507070707" pitchFamily="18" charset="2"/>
              <a:buChar char=""/>
            </a:pPr>
            <a:endParaRPr lang="en-US" dirty="0" smtClean="0">
              <a:solidFill>
                <a:prstClr val="black"/>
              </a:solidFill>
            </a:endParaRPr>
          </a:p>
          <a:p>
            <a:pPr marL="285750" indent="-285750">
              <a:buFont typeface="Wingdings" panose="05000000000000000000" pitchFamily="2" charset="2"/>
              <a:buChar char="Ø"/>
            </a:pPr>
            <a:endParaRPr lang="en-US" dirty="0">
              <a:solidFill>
                <a:prstClr val="black"/>
              </a:solidFill>
            </a:endParaRPr>
          </a:p>
          <a:p>
            <a:pPr marL="285750" indent="-285750">
              <a:buFont typeface="Wingdings" panose="05000000000000000000" pitchFamily="2" charset="2"/>
              <a:buChar char="Ø"/>
            </a:pPr>
            <a:endParaRPr lang="en-US" dirty="0">
              <a:solidFill>
                <a:prstClr val="black"/>
              </a:solidFill>
            </a:endParaRP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3733800"/>
            <a:ext cx="83153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4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dirty="0" smtClean="0"/>
              <a:t>Conflict of Interest</a:t>
            </a:r>
            <a:endParaRPr lang="en-US" dirty="0"/>
          </a:p>
        </p:txBody>
      </p:sp>
      <p:sp>
        <p:nvSpPr>
          <p:cNvPr id="5" name="Title 3"/>
          <p:cNvSpPr txBox="1">
            <a:spLocks/>
          </p:cNvSpPr>
          <p:nvPr/>
        </p:nvSpPr>
        <p:spPr>
          <a:xfrm>
            <a:off x="609600" y="304800"/>
            <a:ext cx="7924800" cy="838200"/>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Conflict of Interest (cont.)</a:t>
            </a:r>
            <a:endParaRPr lang="en-US" dirty="0">
              <a:latin typeface="+mj-lt"/>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72" y="1371600"/>
            <a:ext cx="860165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40785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49935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txBox="1">
            <a:spLocks noGrp="1"/>
          </p:cNvSpPr>
          <p:nvPr>
            <p:ph type="title"/>
          </p:nvPr>
        </p:nvSpPr>
        <p:spPr>
          <a:xfrm>
            <a:off x="914400" y="274638"/>
            <a:ext cx="7772400" cy="944562"/>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Conflict of Interest (cont.)</a:t>
            </a:r>
            <a:endParaRPr lang="en-US" dirty="0">
              <a:latin typeface="+mj-lt"/>
            </a:endParaRPr>
          </a:p>
        </p:txBody>
      </p:sp>
    </p:spTree>
    <p:extLst>
      <p:ext uri="{BB962C8B-B14F-4D97-AF65-F5344CB8AC3E}">
        <p14:creationId xmlns:p14="http://schemas.microsoft.com/office/powerpoint/2010/main" val="2986570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304800" y="216485"/>
            <a:ext cx="8580549" cy="6489954"/>
          </a:xfrm>
          <a:prstGeom prst="rect">
            <a:avLst/>
          </a:prstGeom>
        </p:spPr>
      </p:pic>
    </p:spTree>
    <p:extLst>
      <p:ext uri="{BB962C8B-B14F-4D97-AF65-F5344CB8AC3E}">
        <p14:creationId xmlns:p14="http://schemas.microsoft.com/office/powerpoint/2010/main" val="40974595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81000"/>
            <a:ext cx="7429500" cy="914400"/>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Regulatory Affairs</a:t>
            </a:r>
            <a:endParaRPr lang="en-US" dirty="0">
              <a:latin typeface="+mj-lt"/>
            </a:endParaRPr>
          </a:p>
        </p:txBody>
      </p:sp>
      <p:sp>
        <p:nvSpPr>
          <p:cNvPr id="3" name="TextBox 2"/>
          <p:cNvSpPr txBox="1"/>
          <p:nvPr/>
        </p:nvSpPr>
        <p:spPr>
          <a:xfrm>
            <a:off x="530525" y="1676400"/>
            <a:ext cx="8153400" cy="2462213"/>
          </a:xfrm>
          <a:prstGeom prst="rect">
            <a:avLst/>
          </a:prstGeom>
          <a:noFill/>
        </p:spPr>
        <p:txBody>
          <a:bodyPr wrap="square" rtlCol="0">
            <a:spAutoFit/>
          </a:bodyPr>
          <a:lstStyle/>
          <a:p>
            <a:r>
              <a:rPr lang="en-US" dirty="0" smtClean="0"/>
              <a:t>The Office of Regulatory Affairs (ORA) assists the MSU community in understanding and complying with the laws, regulations and standards for research and teaching.</a:t>
            </a:r>
          </a:p>
          <a:p>
            <a:endParaRPr lang="en-US" dirty="0" smtClean="0"/>
          </a:p>
          <a:p>
            <a:r>
              <a:rPr lang="en-US" dirty="0" smtClean="0"/>
              <a:t>Office of Regulatory Affairs Units:</a:t>
            </a:r>
          </a:p>
          <a:p>
            <a:pPr marL="742950" lvl="1" indent="-285750">
              <a:buClr>
                <a:schemeClr val="accent1"/>
              </a:buClr>
              <a:buSzPct val="85000"/>
              <a:buFont typeface="Wingdings 2" panose="05020102010507070707" pitchFamily="18" charset="2"/>
              <a:buChar char=""/>
            </a:pPr>
            <a:r>
              <a:rPr lang="en-US" sz="1600" dirty="0" smtClean="0"/>
              <a:t>Human Research Protection Program</a:t>
            </a:r>
          </a:p>
          <a:p>
            <a:pPr marL="742950" lvl="1" indent="-285750">
              <a:buClr>
                <a:schemeClr val="accent1"/>
              </a:buClr>
              <a:buSzPct val="85000"/>
              <a:buFont typeface="Wingdings 2" panose="05020102010507070707" pitchFamily="18" charset="2"/>
              <a:buChar char=""/>
            </a:pPr>
            <a:r>
              <a:rPr lang="en-US" sz="1600" dirty="0" smtClean="0"/>
              <a:t>Animals In Research</a:t>
            </a:r>
          </a:p>
          <a:p>
            <a:pPr marL="742950" lvl="1" indent="-285750">
              <a:buClr>
                <a:schemeClr val="accent1"/>
              </a:buClr>
              <a:buSzPct val="85000"/>
              <a:buFont typeface="Wingdings 2" panose="05020102010507070707" pitchFamily="18" charset="2"/>
              <a:buChar char=""/>
            </a:pPr>
            <a:r>
              <a:rPr lang="en-US" sz="1600" dirty="0" smtClean="0"/>
              <a:t>Institutional Stem Cell Research</a:t>
            </a:r>
          </a:p>
          <a:p>
            <a:pPr marL="742950" lvl="1" indent="-285750">
              <a:buClr>
                <a:schemeClr val="accent1"/>
              </a:buClr>
              <a:buSzPct val="85000"/>
              <a:buFont typeface="Wingdings 2" panose="05020102010507070707" pitchFamily="18" charset="2"/>
              <a:buChar char=""/>
            </a:pPr>
            <a:r>
              <a:rPr lang="en-US" sz="1600" dirty="0" smtClean="0"/>
              <a:t>Environmental Health and Safety</a:t>
            </a:r>
            <a:endParaRPr lang="en-US" sz="1600" dirty="0"/>
          </a:p>
        </p:txBody>
      </p:sp>
    </p:spTree>
    <p:extLst>
      <p:ext uri="{BB962C8B-B14F-4D97-AF65-F5344CB8AC3E}">
        <p14:creationId xmlns:p14="http://schemas.microsoft.com/office/powerpoint/2010/main" val="1920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14400"/>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Office of Sponsored Programs (OSP)</a:t>
            </a:r>
            <a:endParaRPr lang="en-US" dirty="0">
              <a:latin typeface="+mj-lt"/>
            </a:endParaRPr>
          </a:p>
        </p:txBody>
      </p:sp>
      <p:sp>
        <p:nvSpPr>
          <p:cNvPr id="3" name="Content Placeholder 2"/>
          <p:cNvSpPr>
            <a:spLocks noGrp="1"/>
          </p:cNvSpPr>
          <p:nvPr>
            <p:ph sz="quarter" idx="1"/>
          </p:nvPr>
        </p:nvSpPr>
        <p:spPr>
          <a:xfrm>
            <a:off x="609600" y="1981200"/>
            <a:ext cx="7772400" cy="3962400"/>
          </a:xfrm>
        </p:spPr>
        <p:txBody>
          <a:bodyPr>
            <a:normAutofit/>
          </a:bodyPr>
          <a:lstStyle/>
          <a:p>
            <a:pPr marL="0" indent="0" algn="ctr">
              <a:buNone/>
            </a:pPr>
            <a:r>
              <a:rPr lang="en-US" sz="3200" b="1" dirty="0" smtClean="0"/>
              <a:t>CANR, AgBioResearch, MSU Extension</a:t>
            </a:r>
          </a:p>
          <a:p>
            <a:pPr marL="0" indent="0" algn="ctr">
              <a:buNone/>
            </a:pPr>
            <a:endParaRPr lang="en-US" sz="2800" dirty="0"/>
          </a:p>
          <a:p>
            <a:pPr marL="0" indent="0" algn="ctr">
              <a:buNone/>
            </a:pPr>
            <a:r>
              <a:rPr lang="en-US" sz="2800" dirty="0" smtClean="0"/>
              <a:t>ProposalTeam2@osp.msu.edu</a:t>
            </a:r>
          </a:p>
          <a:p>
            <a:pPr marL="0" indent="0" algn="ctr">
              <a:buNone/>
            </a:pPr>
            <a:r>
              <a:rPr lang="en-US" sz="2800" dirty="0" smtClean="0"/>
              <a:t>Proposal Team 2 Manager:  Craig O’Neill</a:t>
            </a:r>
          </a:p>
          <a:p>
            <a:pPr marL="0" indent="0" algn="ctr">
              <a:buNone/>
            </a:pPr>
            <a:endParaRPr lang="en-US" sz="2800" dirty="0" smtClean="0"/>
          </a:p>
        </p:txBody>
      </p:sp>
    </p:spTree>
    <p:extLst>
      <p:ext uri="{BB962C8B-B14F-4D97-AF65-F5344CB8AC3E}">
        <p14:creationId xmlns:p14="http://schemas.microsoft.com/office/powerpoint/2010/main" val="3440219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8610600" cy="8683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Human Research </a:t>
            </a:r>
            <a:r>
              <a:rPr lang="en-US" dirty="0">
                <a:latin typeface="+mj-lt"/>
              </a:rPr>
              <a:t>Protection </a:t>
            </a:r>
            <a:r>
              <a:rPr lang="en-US" dirty="0" smtClean="0">
                <a:latin typeface="+mj-lt"/>
              </a:rPr>
              <a:t>Program</a:t>
            </a:r>
            <a:endParaRPr lang="en-US" dirty="0">
              <a:latin typeface="+mj-lt"/>
            </a:endParaRPr>
          </a:p>
        </p:txBody>
      </p:sp>
      <p:sp>
        <p:nvSpPr>
          <p:cNvPr id="3" name="TextBox 2"/>
          <p:cNvSpPr txBox="1"/>
          <p:nvPr/>
        </p:nvSpPr>
        <p:spPr>
          <a:xfrm>
            <a:off x="343319" y="1295400"/>
            <a:ext cx="8458200" cy="5047536"/>
          </a:xfrm>
          <a:prstGeom prst="rect">
            <a:avLst/>
          </a:prstGeom>
          <a:noFill/>
        </p:spPr>
        <p:txBody>
          <a:bodyPr wrap="square" rtlCol="0">
            <a:spAutoFit/>
          </a:bodyPr>
          <a:lstStyle/>
          <a:p>
            <a:r>
              <a:rPr lang="en-US" dirty="0" smtClean="0"/>
              <a:t>All individuals involved in a human subject research project who have contact with human subjects or their identifiable data must have current human research protection training, initial training is valid for two years.  Renewal involves completing any six CITI courses.</a:t>
            </a:r>
          </a:p>
          <a:p>
            <a:pPr marL="285750" indent="-285750">
              <a:buFont typeface="Wingdings" panose="05000000000000000000" pitchFamily="2" charset="2"/>
              <a:buChar char="Ø"/>
            </a:pPr>
            <a:endParaRPr lang="en-US" sz="1600" dirty="0" smtClean="0"/>
          </a:p>
          <a:p>
            <a:r>
              <a:rPr lang="en-US" dirty="0" smtClean="0"/>
              <a:t>All research involving human subjects must be reviewed and approved by an Institutional Review Board (IRB) before the study begins.</a:t>
            </a:r>
          </a:p>
          <a:p>
            <a:pPr marL="285750" indent="-285750">
              <a:buFont typeface="Wingdings" panose="05000000000000000000" pitchFamily="2" charset="2"/>
              <a:buChar char="Ø"/>
            </a:pPr>
            <a:endParaRPr lang="en-US" sz="1600" dirty="0"/>
          </a:p>
          <a:p>
            <a:r>
              <a:rPr lang="en-US" dirty="0" smtClean="0"/>
              <a:t>MSU has three Institutional Review Boards (IRBs):</a:t>
            </a:r>
          </a:p>
          <a:p>
            <a:pPr marL="742950" lvl="1" indent="-285750">
              <a:buClr>
                <a:schemeClr val="accent1"/>
              </a:buClr>
              <a:buSzPct val="85000"/>
              <a:buFont typeface="Wingdings 2" panose="05020102010507070707" pitchFamily="18" charset="2"/>
              <a:buChar char=""/>
            </a:pPr>
            <a:r>
              <a:rPr lang="en-US" sz="1600" dirty="0" smtClean="0"/>
              <a:t>Social Science, Behavioral, Education Institutional Review Board (SIRB)</a:t>
            </a:r>
          </a:p>
          <a:p>
            <a:pPr marL="742950" lvl="1" indent="-285750">
              <a:buClr>
                <a:schemeClr val="accent1"/>
              </a:buClr>
              <a:buSzPct val="85000"/>
              <a:buFont typeface="Wingdings 2" panose="05020102010507070707" pitchFamily="18" charset="2"/>
              <a:buChar char=""/>
            </a:pPr>
            <a:r>
              <a:rPr lang="en-US" sz="1600" dirty="0" smtClean="0"/>
              <a:t>Biomedical and Health Institutional Review Board (BIRB)</a:t>
            </a:r>
          </a:p>
          <a:p>
            <a:pPr marL="742950" lvl="1" indent="-285750">
              <a:buClr>
                <a:schemeClr val="accent1"/>
              </a:buClr>
              <a:buSzPct val="85000"/>
              <a:buFont typeface="Wingdings 2" panose="05020102010507070707" pitchFamily="18" charset="2"/>
              <a:buChar char=""/>
            </a:pPr>
            <a:r>
              <a:rPr lang="en-US" sz="1600" dirty="0" smtClean="0"/>
              <a:t>Community Research Institutional Review Board (CRIRB)</a:t>
            </a:r>
          </a:p>
          <a:p>
            <a:pPr marL="285750" indent="-285750">
              <a:buFont typeface="Wingdings" panose="05000000000000000000" pitchFamily="2" charset="2"/>
              <a:buChar char="Ø"/>
            </a:pPr>
            <a:endParaRPr lang="en-US" sz="1600" dirty="0"/>
          </a:p>
          <a:p>
            <a:r>
              <a:rPr lang="en-US" dirty="0" smtClean="0"/>
              <a:t>Initial Application Time Frames</a:t>
            </a:r>
          </a:p>
          <a:p>
            <a:pPr marL="742950" lvl="1" indent="-285750">
              <a:buClr>
                <a:schemeClr val="accent1"/>
              </a:buClr>
              <a:buSzPct val="85000"/>
              <a:buFont typeface="Wingdings 2" panose="05020102010507070707" pitchFamily="18" charset="2"/>
              <a:buChar char=""/>
            </a:pPr>
            <a:r>
              <a:rPr lang="en-US" sz="1600" dirty="0" smtClean="0"/>
              <a:t>Exempt – 7-10 working days</a:t>
            </a:r>
          </a:p>
          <a:p>
            <a:pPr marL="742950" lvl="1" indent="-285750">
              <a:buClr>
                <a:schemeClr val="accent1"/>
              </a:buClr>
              <a:buSzPct val="85000"/>
              <a:buFont typeface="Wingdings 2" panose="05020102010507070707" pitchFamily="18" charset="2"/>
              <a:buChar char=""/>
            </a:pPr>
            <a:r>
              <a:rPr lang="en-US" sz="1600" dirty="0" smtClean="0"/>
              <a:t>Expedited – 3-5 weeks</a:t>
            </a:r>
          </a:p>
          <a:p>
            <a:pPr marL="742950" lvl="1" indent="-285750">
              <a:buClr>
                <a:schemeClr val="accent1"/>
              </a:buClr>
              <a:buSzPct val="85000"/>
              <a:buFont typeface="Wingdings 2" panose="05020102010507070707" pitchFamily="18" charset="2"/>
              <a:buChar char=""/>
            </a:pPr>
            <a:r>
              <a:rPr lang="en-US" sz="1600" dirty="0" smtClean="0"/>
              <a:t>Full Review – 6-8 weeks</a:t>
            </a:r>
          </a:p>
          <a:p>
            <a:pPr marL="742950" lvl="1" indent="-285750">
              <a:buFont typeface="Wingdings" panose="05000000000000000000" pitchFamily="2" charset="2"/>
              <a:buChar char="Ø"/>
            </a:pPr>
            <a:endParaRPr lang="en-US" sz="1600" dirty="0"/>
          </a:p>
          <a:p>
            <a:r>
              <a:rPr lang="en-US" dirty="0" smtClean="0"/>
              <a:t>Most IRB approvals expire one year from the date of approval.</a:t>
            </a:r>
          </a:p>
        </p:txBody>
      </p:sp>
    </p:spTree>
    <p:extLst>
      <p:ext uri="{BB962C8B-B14F-4D97-AF65-F5344CB8AC3E}">
        <p14:creationId xmlns:p14="http://schemas.microsoft.com/office/powerpoint/2010/main" val="42000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43800" cy="9144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Things to Remember!</a:t>
            </a:r>
            <a:endParaRPr lang="en-US" dirty="0">
              <a:latin typeface="+mj-lt"/>
            </a:endParaRPr>
          </a:p>
        </p:txBody>
      </p:sp>
      <p:sp>
        <p:nvSpPr>
          <p:cNvPr id="4" name="TextBox 3"/>
          <p:cNvSpPr txBox="1"/>
          <p:nvPr/>
        </p:nvSpPr>
        <p:spPr>
          <a:xfrm>
            <a:off x="1828800" y="1684774"/>
            <a:ext cx="5715000" cy="3970318"/>
          </a:xfrm>
          <a:prstGeom prst="rect">
            <a:avLst/>
          </a:prstGeom>
          <a:noFill/>
        </p:spPr>
        <p:txBody>
          <a:bodyPr wrap="square" rtlCol="0">
            <a:spAutoFit/>
          </a:bodyPr>
          <a:lstStyle/>
          <a:p>
            <a:pPr marL="342900" indent="-342900">
              <a:buClr>
                <a:schemeClr val="accent1"/>
              </a:buClr>
              <a:buSzPct val="85000"/>
              <a:buFont typeface="Wingdings 2" panose="05020102010507070707" pitchFamily="18" charset="2"/>
              <a:buChar char=""/>
            </a:pPr>
            <a:r>
              <a:rPr lang="en-US" sz="2800" dirty="0" smtClean="0"/>
              <a:t>PLAN AHEAD!!!</a:t>
            </a:r>
          </a:p>
          <a:p>
            <a:pPr marL="342900" indent="-342900">
              <a:buClr>
                <a:schemeClr val="accent1"/>
              </a:buClr>
              <a:buSzPct val="85000"/>
              <a:buFont typeface="Wingdings 2" panose="05020102010507070707" pitchFamily="18" charset="2"/>
              <a:buChar char=""/>
            </a:pPr>
            <a:endParaRPr lang="en-US" sz="2800" dirty="0"/>
          </a:p>
          <a:p>
            <a:pPr marL="342900" indent="-342900">
              <a:buClr>
                <a:schemeClr val="accent1"/>
              </a:buClr>
              <a:buSzPct val="85000"/>
              <a:buFont typeface="Wingdings 2" panose="05020102010507070707" pitchFamily="18" charset="2"/>
              <a:buChar char=""/>
            </a:pPr>
            <a:r>
              <a:rPr lang="en-US" sz="2800" dirty="0" smtClean="0"/>
              <a:t>Review solicitation carefully</a:t>
            </a:r>
          </a:p>
          <a:p>
            <a:pPr marL="342900" indent="-342900">
              <a:buClr>
                <a:schemeClr val="accent1"/>
              </a:buClr>
              <a:buSzPct val="85000"/>
              <a:buFont typeface="Wingdings 2" panose="05020102010507070707" pitchFamily="18" charset="2"/>
              <a:buChar char=""/>
            </a:pPr>
            <a:endParaRPr lang="en-US" sz="2800" dirty="0"/>
          </a:p>
          <a:p>
            <a:pPr marL="342900" indent="-342900">
              <a:buClr>
                <a:schemeClr val="accent1"/>
              </a:buClr>
              <a:buSzPct val="85000"/>
              <a:buFont typeface="Wingdings 2" panose="05020102010507070707" pitchFamily="18" charset="2"/>
              <a:buChar char=""/>
            </a:pPr>
            <a:r>
              <a:rPr lang="en-US" sz="2800" dirty="0" smtClean="0"/>
              <a:t>Follow formatting guidelines</a:t>
            </a:r>
          </a:p>
          <a:p>
            <a:pPr marL="342900" indent="-342900">
              <a:buClr>
                <a:schemeClr val="accent1"/>
              </a:buClr>
              <a:buSzPct val="85000"/>
              <a:buFont typeface="Wingdings 2" panose="05020102010507070707" pitchFamily="18" charset="2"/>
              <a:buChar char=""/>
            </a:pPr>
            <a:endParaRPr lang="en-US" sz="2800" dirty="0"/>
          </a:p>
          <a:p>
            <a:pPr marL="342900" indent="-342900">
              <a:buClr>
                <a:schemeClr val="accent1"/>
              </a:buClr>
              <a:buSzPct val="85000"/>
              <a:buFont typeface="Wingdings 2" panose="05020102010507070707" pitchFamily="18" charset="2"/>
              <a:buChar char=""/>
            </a:pPr>
            <a:r>
              <a:rPr lang="en-US" sz="2800" dirty="0" smtClean="0"/>
              <a:t>Contact internal reviewers</a:t>
            </a:r>
          </a:p>
          <a:p>
            <a:pPr marL="342900" indent="-342900">
              <a:buClr>
                <a:schemeClr val="accent1"/>
              </a:buClr>
              <a:buSzPct val="85000"/>
              <a:buFont typeface="Wingdings 2" panose="05020102010507070707" pitchFamily="18" charset="2"/>
              <a:buChar char=""/>
            </a:pPr>
            <a:endParaRPr lang="en-US" sz="2800" dirty="0"/>
          </a:p>
          <a:p>
            <a:pPr marL="342900" indent="-342900">
              <a:buClr>
                <a:schemeClr val="accent1"/>
              </a:buClr>
              <a:buSzPct val="85000"/>
              <a:buFont typeface="Wingdings 2" panose="05020102010507070707" pitchFamily="18" charset="2"/>
              <a:buChar char=""/>
            </a:pPr>
            <a:r>
              <a:rPr lang="en-US" sz="2800" dirty="0" smtClean="0"/>
              <a:t>Ask for help</a:t>
            </a:r>
            <a:endParaRPr lang="en-US" sz="2800" dirty="0"/>
          </a:p>
        </p:txBody>
      </p:sp>
    </p:spTree>
    <p:extLst>
      <p:ext uri="{BB962C8B-B14F-4D97-AF65-F5344CB8AC3E}">
        <p14:creationId xmlns:p14="http://schemas.microsoft.com/office/powerpoint/2010/main" val="2346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a:solidFill>
            <a:schemeClr val="accent1"/>
          </a:solidFill>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mj-lt"/>
              </a:rPr>
              <a:t>MSU Extension Contacts</a:t>
            </a:r>
            <a:endParaRPr lang="en-US" dirty="0">
              <a:latin typeface="+mj-lt"/>
            </a:endParaRPr>
          </a:p>
        </p:txBody>
      </p:sp>
      <p:sp>
        <p:nvSpPr>
          <p:cNvPr id="3" name="Content Placeholder 2"/>
          <p:cNvSpPr>
            <a:spLocks noGrp="1"/>
          </p:cNvSpPr>
          <p:nvPr>
            <p:ph sz="quarter" idx="1"/>
          </p:nvPr>
        </p:nvSpPr>
        <p:spPr>
          <a:xfrm>
            <a:off x="952500" y="1447800"/>
            <a:ext cx="7239000" cy="4114800"/>
          </a:xfrm>
        </p:spPr>
        <p:txBody>
          <a:bodyPr>
            <a:normAutofit fontScale="62500" lnSpcReduction="20000"/>
          </a:bodyPr>
          <a:lstStyle/>
          <a:p>
            <a:pPr marL="0" indent="0">
              <a:buNone/>
            </a:pPr>
            <a:r>
              <a:rPr lang="en-US" sz="2900" b="1" dirty="0" smtClean="0"/>
              <a:t>Agriculture and </a:t>
            </a:r>
            <a:r>
              <a:rPr lang="en-US" sz="2900" b="1" dirty="0"/>
              <a:t>Agribusiness:</a:t>
            </a:r>
          </a:p>
          <a:p>
            <a:pPr lvl="1">
              <a:buClr>
                <a:schemeClr val="accent1"/>
              </a:buClr>
            </a:pPr>
            <a:r>
              <a:rPr lang="en-US" sz="2600" dirty="0" smtClean="0"/>
              <a:t>Institute Director: </a:t>
            </a:r>
            <a:r>
              <a:rPr lang="en-US" sz="2600" dirty="0"/>
              <a:t> Ronald Bates  432-7693  </a:t>
            </a:r>
            <a:r>
              <a:rPr lang="en-US" sz="2600" u="sng" dirty="0">
                <a:hlinkClick r:id="rId2"/>
              </a:rPr>
              <a:t>batesr@msu.edu</a:t>
            </a:r>
            <a:endParaRPr lang="en-US" sz="2600" dirty="0"/>
          </a:p>
          <a:p>
            <a:pPr lvl="1">
              <a:buClr>
                <a:schemeClr val="accent1"/>
              </a:buClr>
            </a:pPr>
            <a:r>
              <a:rPr lang="en-US" sz="2600" dirty="0" smtClean="0"/>
              <a:t>Fiscal Officer:  </a:t>
            </a:r>
            <a:r>
              <a:rPr lang="en-US" sz="2600" dirty="0"/>
              <a:t>Keri Morris </a:t>
            </a:r>
            <a:r>
              <a:rPr lang="en-US" sz="2600" dirty="0" smtClean="0"/>
              <a:t> </a:t>
            </a:r>
            <a:r>
              <a:rPr lang="en-US" sz="2600" dirty="0"/>
              <a:t>355-4623  </a:t>
            </a:r>
            <a:r>
              <a:rPr lang="en-US" sz="2600" u="sng" dirty="0" smtClean="0">
                <a:hlinkClick r:id="rId3"/>
              </a:rPr>
              <a:t>morrisk@msu.edu</a:t>
            </a:r>
            <a:endParaRPr lang="en-US" sz="2600" dirty="0"/>
          </a:p>
          <a:p>
            <a:pPr marL="0" indent="0">
              <a:buNone/>
            </a:pPr>
            <a:r>
              <a:rPr lang="en-US" dirty="0"/>
              <a:t> </a:t>
            </a:r>
          </a:p>
          <a:p>
            <a:pPr marL="0" indent="0">
              <a:buNone/>
            </a:pPr>
            <a:r>
              <a:rPr lang="en-US" sz="2900" b="1" dirty="0" smtClean="0"/>
              <a:t>Children </a:t>
            </a:r>
            <a:r>
              <a:rPr lang="en-US" sz="2900" b="1" dirty="0"/>
              <a:t>and Youth:</a:t>
            </a:r>
          </a:p>
          <a:p>
            <a:pPr lvl="1">
              <a:buClr>
                <a:schemeClr val="accent1"/>
              </a:buClr>
            </a:pPr>
            <a:r>
              <a:rPr lang="en-US" sz="2600" dirty="0" smtClean="0"/>
              <a:t>Institute Director:  </a:t>
            </a:r>
            <a:r>
              <a:rPr lang="en-US" sz="2600" dirty="0"/>
              <a:t>Julie Chapin  </a:t>
            </a:r>
            <a:r>
              <a:rPr lang="en-US" sz="2600" dirty="0" smtClean="0"/>
              <a:t>432-7608</a:t>
            </a:r>
            <a:r>
              <a:rPr lang="en-US" sz="2600" dirty="0"/>
              <a:t>  </a:t>
            </a:r>
            <a:r>
              <a:rPr lang="en-US" sz="2600" u="sng" dirty="0" smtClean="0">
                <a:hlinkClick r:id="rId4"/>
              </a:rPr>
              <a:t>chapin@msu.edu</a:t>
            </a:r>
            <a:endParaRPr lang="en-US" sz="2600" dirty="0"/>
          </a:p>
          <a:p>
            <a:pPr lvl="1">
              <a:buClr>
                <a:schemeClr val="accent1"/>
              </a:buClr>
            </a:pPr>
            <a:r>
              <a:rPr lang="en-US" sz="2600" dirty="0" smtClean="0"/>
              <a:t>Fiscal Officer:  Holly </a:t>
            </a:r>
            <a:r>
              <a:rPr lang="en-US" sz="2600" dirty="0"/>
              <a:t>Lacina  </a:t>
            </a:r>
            <a:r>
              <a:rPr lang="en-US" sz="2600" dirty="0" smtClean="0"/>
              <a:t>432-6567</a:t>
            </a:r>
            <a:r>
              <a:rPr lang="en-US" sz="2600" dirty="0"/>
              <a:t>  </a:t>
            </a:r>
            <a:r>
              <a:rPr lang="en-US" sz="2600" u="sng" dirty="0" smtClean="0">
                <a:hlinkClick r:id="rId5"/>
              </a:rPr>
              <a:t>lacinah@msu.edu</a:t>
            </a:r>
            <a:endParaRPr lang="en-US" sz="2600" dirty="0"/>
          </a:p>
          <a:p>
            <a:pPr marL="0" indent="0">
              <a:buNone/>
            </a:pPr>
            <a:r>
              <a:rPr lang="en-US" dirty="0"/>
              <a:t> </a:t>
            </a:r>
          </a:p>
          <a:p>
            <a:pPr marL="0" indent="0">
              <a:buNone/>
            </a:pPr>
            <a:r>
              <a:rPr lang="en-US" sz="2900" b="1" dirty="0" smtClean="0"/>
              <a:t>Greening </a:t>
            </a:r>
            <a:r>
              <a:rPr lang="en-US" sz="2900" b="1" dirty="0"/>
              <a:t>Michigan:</a:t>
            </a:r>
          </a:p>
          <a:p>
            <a:pPr lvl="1">
              <a:buClr>
                <a:schemeClr val="accent1"/>
              </a:buClr>
            </a:pPr>
            <a:r>
              <a:rPr lang="en-US" sz="2600" dirty="0" smtClean="0"/>
              <a:t>Institute Director:  Dave </a:t>
            </a:r>
            <a:r>
              <a:rPr lang="en-US" sz="2600" dirty="0"/>
              <a:t>Ivan  </a:t>
            </a:r>
            <a:r>
              <a:rPr lang="en-US" sz="2600" dirty="0" smtClean="0"/>
              <a:t>432-4602</a:t>
            </a:r>
            <a:r>
              <a:rPr lang="en-US" sz="2600" dirty="0"/>
              <a:t>  </a:t>
            </a:r>
            <a:r>
              <a:rPr lang="en-US" sz="2600" u="sng" dirty="0" smtClean="0">
                <a:hlinkClick r:id="rId6"/>
              </a:rPr>
              <a:t>ivand@msu.edu</a:t>
            </a:r>
            <a:endParaRPr lang="en-US" sz="2600" dirty="0"/>
          </a:p>
          <a:p>
            <a:pPr lvl="1">
              <a:buClr>
                <a:schemeClr val="accent1"/>
              </a:buClr>
            </a:pPr>
            <a:r>
              <a:rPr lang="en-US" sz="2600" dirty="0" smtClean="0"/>
              <a:t>Fiscal Officer:  Keri </a:t>
            </a:r>
            <a:r>
              <a:rPr lang="en-US" sz="2600" dirty="0"/>
              <a:t>Morris  </a:t>
            </a:r>
            <a:r>
              <a:rPr lang="en-US" sz="2600" dirty="0" smtClean="0"/>
              <a:t>355-4623</a:t>
            </a:r>
            <a:r>
              <a:rPr lang="en-US" sz="2600" dirty="0"/>
              <a:t>  </a:t>
            </a:r>
            <a:r>
              <a:rPr lang="en-US" sz="2600" u="sng" dirty="0" smtClean="0">
                <a:hlinkClick r:id="rId3"/>
              </a:rPr>
              <a:t>morrisk@msu.edu</a:t>
            </a:r>
            <a:endParaRPr lang="en-US" sz="2600" dirty="0"/>
          </a:p>
          <a:p>
            <a:pPr marL="0" indent="0">
              <a:buNone/>
            </a:pPr>
            <a:r>
              <a:rPr lang="en-US" dirty="0"/>
              <a:t> </a:t>
            </a:r>
          </a:p>
          <a:p>
            <a:pPr marL="0" indent="0">
              <a:buNone/>
            </a:pPr>
            <a:r>
              <a:rPr lang="en-US" sz="2900" b="1" dirty="0" smtClean="0"/>
              <a:t>Health </a:t>
            </a:r>
            <a:r>
              <a:rPr lang="en-US" sz="2900" b="1" dirty="0"/>
              <a:t>and Nutrition:</a:t>
            </a:r>
          </a:p>
          <a:p>
            <a:pPr lvl="1">
              <a:buClr>
                <a:schemeClr val="accent1"/>
              </a:buClr>
            </a:pPr>
            <a:r>
              <a:rPr lang="en-US" sz="2600" dirty="0" smtClean="0"/>
              <a:t>Institute Director:  Dawn </a:t>
            </a:r>
            <a:r>
              <a:rPr lang="en-US" sz="2600" dirty="0"/>
              <a:t>Contreras  </a:t>
            </a:r>
            <a:r>
              <a:rPr lang="en-US" sz="2600" dirty="0" smtClean="0"/>
              <a:t>353-3886</a:t>
            </a:r>
            <a:r>
              <a:rPr lang="en-US" sz="2600" dirty="0"/>
              <a:t>  </a:t>
            </a:r>
            <a:r>
              <a:rPr lang="en-US" sz="2600" u="sng" dirty="0" smtClean="0">
                <a:hlinkClick r:id="rId7"/>
              </a:rPr>
              <a:t>contrer7@msu.edu</a:t>
            </a:r>
            <a:endParaRPr lang="en-US" sz="2600" dirty="0"/>
          </a:p>
          <a:p>
            <a:pPr lvl="1">
              <a:buClr>
                <a:schemeClr val="accent1"/>
              </a:buClr>
            </a:pPr>
            <a:r>
              <a:rPr lang="en-US" sz="2600" dirty="0" smtClean="0"/>
              <a:t>Fiscal Officer:  Nick </a:t>
            </a:r>
            <a:r>
              <a:rPr lang="en-US" sz="2600" dirty="0"/>
              <a:t>Bourland  </a:t>
            </a:r>
            <a:r>
              <a:rPr lang="en-US" sz="2600" dirty="0" smtClean="0"/>
              <a:t>432-7687</a:t>
            </a:r>
            <a:r>
              <a:rPr lang="en-US" sz="2600" dirty="0"/>
              <a:t>  </a:t>
            </a:r>
            <a:r>
              <a:rPr lang="en-US" sz="2600" u="sng" dirty="0" smtClean="0">
                <a:hlinkClick r:id="rId8"/>
              </a:rPr>
              <a:t>bourlan@anr.msu.edu</a:t>
            </a:r>
            <a:endParaRPr lang="en-US" sz="2600" dirty="0"/>
          </a:p>
          <a:p>
            <a:endParaRPr lang="en-US" dirty="0"/>
          </a:p>
        </p:txBody>
      </p:sp>
      <p:sp>
        <p:nvSpPr>
          <p:cNvPr id="4" name="Title 1"/>
          <p:cNvSpPr txBox="1">
            <a:spLocks/>
          </p:cNvSpPr>
          <p:nvPr/>
        </p:nvSpPr>
        <p:spPr>
          <a:xfrm>
            <a:off x="685800" y="5562600"/>
            <a:ext cx="7772400" cy="1066800"/>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a:no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400" dirty="0" smtClean="0">
                <a:latin typeface="+mj-lt"/>
              </a:rPr>
              <a:t>Thank You</a:t>
            </a:r>
          </a:p>
          <a:p>
            <a:pPr algn="ctr"/>
            <a:r>
              <a:rPr lang="en-US" sz="1600" b="1" dirty="0">
                <a:solidFill>
                  <a:schemeClr val="tx1"/>
                </a:solidFill>
                <a:latin typeface="+mj-lt"/>
              </a:rPr>
              <a:t>Sponsored by </a:t>
            </a:r>
            <a:r>
              <a:rPr lang="en-US" sz="1600" b="1" dirty="0" smtClean="0">
                <a:solidFill>
                  <a:schemeClr val="tx1"/>
                </a:solidFill>
                <a:latin typeface="+mj-lt"/>
              </a:rPr>
              <a:t>AgBioResearch Office </a:t>
            </a:r>
            <a:r>
              <a:rPr lang="en-US" sz="1600" b="1" dirty="0">
                <a:solidFill>
                  <a:schemeClr val="tx1"/>
                </a:solidFill>
                <a:latin typeface="+mj-lt"/>
              </a:rPr>
              <a:t>of Research Support</a:t>
            </a:r>
            <a:endParaRPr lang="en-US" sz="1600" dirty="0">
              <a:solidFill>
                <a:schemeClr val="tx1"/>
              </a:solidFill>
              <a:latin typeface="+mj-lt"/>
            </a:endParaRPr>
          </a:p>
          <a:p>
            <a:pPr algn="ctr"/>
            <a:endParaRPr lang="en-US" sz="1600" dirty="0">
              <a:latin typeface="+mj-lt"/>
            </a:endParaRPr>
          </a:p>
        </p:txBody>
      </p:sp>
    </p:spTree>
    <p:extLst>
      <p:ext uri="{BB962C8B-B14F-4D97-AF65-F5344CB8AC3E}">
        <p14:creationId xmlns:p14="http://schemas.microsoft.com/office/powerpoint/2010/main" val="2902016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92162"/>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a:latin typeface="+mj-lt"/>
              </a:rPr>
              <a:t>OSP Proposal </a:t>
            </a:r>
            <a:r>
              <a:rPr lang="en-US" dirty="0" smtClean="0">
                <a:latin typeface="+mj-lt"/>
              </a:rPr>
              <a:t>Deadline Policy</a:t>
            </a:r>
            <a:endParaRPr lang="en-US" dirty="0">
              <a:latin typeface="+mj-lt"/>
            </a:endParaRPr>
          </a:p>
        </p:txBody>
      </p:sp>
      <p:sp>
        <p:nvSpPr>
          <p:cNvPr id="3" name="Content Placeholder 2"/>
          <p:cNvSpPr>
            <a:spLocks noGrp="1"/>
          </p:cNvSpPr>
          <p:nvPr>
            <p:ph sz="quarter" idx="1"/>
          </p:nvPr>
        </p:nvSpPr>
        <p:spPr>
          <a:xfrm>
            <a:off x="609600" y="1371600"/>
            <a:ext cx="7848600" cy="5334000"/>
          </a:xfrm>
        </p:spPr>
        <p:txBody>
          <a:bodyPr>
            <a:normAutofit/>
          </a:bodyPr>
          <a:lstStyle/>
          <a:p>
            <a:pPr marL="0" indent="0">
              <a:buNone/>
            </a:pPr>
            <a:r>
              <a:rPr lang="en-US" sz="1800" dirty="0"/>
              <a:t>OSP has a “10:6:3” proposal </a:t>
            </a:r>
            <a:r>
              <a:rPr lang="en-US" sz="1800" dirty="0" smtClean="0"/>
              <a:t>submission deadline policy:</a:t>
            </a:r>
            <a:endParaRPr lang="en-US" sz="1800" dirty="0"/>
          </a:p>
          <a:p>
            <a:pPr lvl="1">
              <a:buClr>
                <a:schemeClr val="accent1"/>
              </a:buClr>
              <a:buFont typeface="Wingdings 2" panose="05020102010507070707" pitchFamily="18" charset="2"/>
              <a:buChar char=""/>
            </a:pPr>
            <a:r>
              <a:rPr lang="en-US" sz="1600" b="1" dirty="0"/>
              <a:t>10 days </a:t>
            </a:r>
            <a:r>
              <a:rPr lang="en-US" sz="1600" dirty="0"/>
              <a:t>prior to the deadline the solicitation (if available)  should be provided to OSP.</a:t>
            </a:r>
          </a:p>
          <a:p>
            <a:pPr lvl="1">
              <a:buClr>
                <a:schemeClr val="accent1"/>
              </a:buClr>
              <a:buFont typeface="Wingdings 2" panose="05020102010507070707" pitchFamily="18" charset="2"/>
              <a:buChar char=""/>
            </a:pPr>
            <a:r>
              <a:rPr lang="en-US" sz="1600" dirty="0"/>
              <a:t>At least </a:t>
            </a:r>
            <a:r>
              <a:rPr lang="en-US" sz="1600" b="1" dirty="0"/>
              <a:t>6 days </a:t>
            </a:r>
            <a:r>
              <a:rPr lang="en-US" sz="1600" dirty="0"/>
              <a:t>in advance the final budget and budget justification should be sent to OSP for review</a:t>
            </a:r>
            <a:r>
              <a:rPr lang="en-US" sz="1600" dirty="0" smtClean="0"/>
              <a:t>.  eTransmittals should be routed at 6 days, even if the budget isn’t approved (make notes on transmittal).</a:t>
            </a:r>
            <a:endParaRPr lang="en-US" sz="1600" dirty="0"/>
          </a:p>
          <a:p>
            <a:pPr lvl="1">
              <a:buClr>
                <a:schemeClr val="accent1"/>
              </a:buClr>
              <a:buFont typeface="Wingdings 2" panose="05020102010507070707" pitchFamily="18" charset="2"/>
              <a:buChar char=""/>
            </a:pPr>
            <a:r>
              <a:rPr lang="en-US" sz="1600" dirty="0"/>
              <a:t>The complete proposal needs to be sent to OSP </a:t>
            </a:r>
            <a:r>
              <a:rPr lang="en-US" sz="1600" b="1" dirty="0"/>
              <a:t>3 full business days </a:t>
            </a:r>
            <a:r>
              <a:rPr lang="en-US" sz="1600" dirty="0"/>
              <a:t>before submission deadline.</a:t>
            </a:r>
          </a:p>
          <a:p>
            <a:pPr lvl="1">
              <a:buFont typeface="Wingdings" panose="05000000000000000000" pitchFamily="2" charset="2"/>
              <a:buChar char="Ø"/>
            </a:pPr>
            <a:endParaRPr lang="en-US" sz="900" dirty="0"/>
          </a:p>
          <a:p>
            <a:pPr marL="0" indent="0">
              <a:buNone/>
            </a:pPr>
            <a:r>
              <a:rPr lang="en-US" sz="1800" dirty="0"/>
              <a:t>A proposal is considered </a:t>
            </a:r>
            <a:r>
              <a:rPr lang="en-US" sz="1800" b="1" dirty="0"/>
              <a:t>late</a:t>
            </a:r>
            <a:r>
              <a:rPr lang="en-US" sz="1800" dirty="0"/>
              <a:t> when OSP receives the final package with less than 3 full business days prior to the submission deadline.</a:t>
            </a:r>
          </a:p>
          <a:p>
            <a:pPr>
              <a:buFont typeface="Wingdings" panose="05000000000000000000" pitchFamily="2" charset="2"/>
              <a:buChar char="Ø"/>
            </a:pPr>
            <a:endParaRPr lang="en-US" sz="900" dirty="0"/>
          </a:p>
          <a:p>
            <a:pPr marL="0" indent="0">
              <a:buNone/>
            </a:pPr>
            <a:r>
              <a:rPr lang="en-US" sz="1800" dirty="0"/>
              <a:t>A proposal is considered </a:t>
            </a:r>
            <a:r>
              <a:rPr lang="en-US" sz="1800" b="1" dirty="0"/>
              <a:t>at-risk</a:t>
            </a:r>
            <a:r>
              <a:rPr lang="en-US" sz="1800" dirty="0"/>
              <a:t> when it is provided to OSP within 8 business hours of the submission deadline.</a:t>
            </a:r>
          </a:p>
          <a:p>
            <a:pPr lvl="1">
              <a:buClr>
                <a:schemeClr val="accent1"/>
              </a:buClr>
              <a:buFont typeface="Wingdings 2" panose="05020102010507070707" pitchFamily="18" charset="2"/>
              <a:buChar char=""/>
            </a:pPr>
            <a:r>
              <a:rPr lang="en-US" sz="1600" dirty="0"/>
              <a:t>At-risk proposals must be specifically endorsed by the department chair/director and the Associate Dean for </a:t>
            </a:r>
            <a:r>
              <a:rPr lang="en-US" sz="1600" dirty="0" smtClean="0"/>
              <a:t>Research (Dr. Doug Buhler)</a:t>
            </a:r>
            <a:endParaRPr lang="en-US" sz="1600" dirty="0"/>
          </a:p>
          <a:p>
            <a:pPr lvl="1">
              <a:buFont typeface="Wingdings" panose="05000000000000000000" pitchFamily="2" charset="2"/>
              <a:buChar char="Ø"/>
            </a:pPr>
            <a:endParaRPr lang="en-US" sz="900" dirty="0"/>
          </a:p>
          <a:p>
            <a:pPr marL="0" indent="0">
              <a:buNone/>
            </a:pPr>
            <a:r>
              <a:rPr lang="en-US" sz="1800" dirty="0"/>
              <a:t>On time proposals will take priority over late and at-risk proposals</a:t>
            </a:r>
          </a:p>
          <a:p>
            <a:endParaRPr lang="en-US" dirty="0"/>
          </a:p>
        </p:txBody>
      </p:sp>
    </p:spTree>
    <p:extLst>
      <p:ext uri="{BB962C8B-B14F-4D97-AF65-F5344CB8AC3E}">
        <p14:creationId xmlns:p14="http://schemas.microsoft.com/office/powerpoint/2010/main" val="93209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685800" y="228600"/>
            <a:ext cx="7772400" cy="914400"/>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rmAutofit/>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MSU Extension Agreement</a:t>
            </a:r>
            <a:endParaRPr lang="en-US" dirty="0">
              <a:latin typeface="+mj-lt"/>
            </a:endParaRPr>
          </a:p>
        </p:txBody>
      </p:sp>
      <p:sp>
        <p:nvSpPr>
          <p:cNvPr id="4" name="Content Placeholder 3"/>
          <p:cNvSpPr>
            <a:spLocks noGrp="1"/>
          </p:cNvSpPr>
          <p:nvPr>
            <p:ph sz="quarter" idx="1"/>
          </p:nvPr>
        </p:nvSpPr>
        <p:spPr>
          <a:xfrm>
            <a:off x="914400" y="1447800"/>
            <a:ext cx="7696200" cy="3124200"/>
          </a:xfrm>
        </p:spPr>
        <p:txBody>
          <a:bodyPr/>
          <a:lstStyle/>
          <a:p>
            <a:r>
              <a:rPr lang="en-US" sz="1800" dirty="0"/>
              <a:t>Handout Provided</a:t>
            </a:r>
          </a:p>
          <a:p>
            <a:endParaRPr lang="en-US" sz="1800" dirty="0"/>
          </a:p>
          <a:p>
            <a:r>
              <a:rPr lang="en-US" sz="1800" dirty="0"/>
              <a:t>To be completed between you and your Fiscal Officer before starting proposal</a:t>
            </a:r>
          </a:p>
          <a:p>
            <a:endParaRPr lang="en-US" sz="1800" dirty="0"/>
          </a:p>
          <a:p>
            <a:r>
              <a:rPr lang="en-US" sz="1800" dirty="0"/>
              <a:t>3 – 2 – 1 Timeline</a:t>
            </a:r>
          </a:p>
          <a:p>
            <a:endParaRPr lang="en-US" dirty="0"/>
          </a:p>
        </p:txBody>
      </p:sp>
    </p:spTree>
    <p:extLst>
      <p:ext uri="{BB962C8B-B14F-4D97-AF65-F5344CB8AC3E}">
        <p14:creationId xmlns:p14="http://schemas.microsoft.com/office/powerpoint/2010/main" val="22617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87" y="304800"/>
            <a:ext cx="8839200" cy="838200"/>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dirty="0" smtClean="0">
                <a:latin typeface="+mj-lt"/>
              </a:rPr>
              <a:t>Timeline for Proposal Development</a:t>
            </a:r>
            <a:endParaRPr lang="en-US" dirty="0">
              <a:latin typeface="+mj-lt"/>
            </a:endParaRPr>
          </a:p>
        </p:txBody>
      </p:sp>
      <p:sp>
        <p:nvSpPr>
          <p:cNvPr id="3" name="TextBox 2"/>
          <p:cNvSpPr txBox="1"/>
          <p:nvPr/>
        </p:nvSpPr>
        <p:spPr>
          <a:xfrm>
            <a:off x="534712" y="1295400"/>
            <a:ext cx="8077200" cy="4847481"/>
          </a:xfrm>
          <a:prstGeom prst="rect">
            <a:avLst/>
          </a:prstGeom>
          <a:noFill/>
        </p:spPr>
        <p:txBody>
          <a:bodyPr wrap="square" rtlCol="0">
            <a:spAutoFit/>
          </a:bodyPr>
          <a:lstStyle/>
          <a:p>
            <a:r>
              <a:rPr lang="en-US" sz="3900" dirty="0">
                <a:solidFill>
                  <a:schemeClr val="accent1">
                    <a:lumMod val="50000"/>
                  </a:schemeClr>
                </a:solidFill>
              </a:rPr>
              <a:t>3+ </a:t>
            </a:r>
            <a:r>
              <a:rPr lang="en-US" dirty="0"/>
              <a:t>Weeks before deadline:</a:t>
            </a:r>
          </a:p>
          <a:p>
            <a:pPr marL="742950" lvl="1" indent="-285750">
              <a:buClr>
                <a:schemeClr val="accent1">
                  <a:lumMod val="60000"/>
                  <a:lumOff val="40000"/>
                </a:schemeClr>
              </a:buClr>
              <a:buFont typeface="Wingdings 2" panose="05020102010507070707" pitchFamily="18" charset="2"/>
              <a:buChar char=""/>
            </a:pPr>
            <a:r>
              <a:rPr lang="en-US" sz="1600" dirty="0"/>
              <a:t>Initiate contact with Fiscal Officer (FO)</a:t>
            </a:r>
          </a:p>
          <a:p>
            <a:pPr marL="742950" lvl="1" indent="-285750">
              <a:buClr>
                <a:schemeClr val="accent1">
                  <a:lumMod val="60000"/>
                  <a:lumOff val="40000"/>
                </a:schemeClr>
              </a:buClr>
              <a:buFont typeface="Wingdings 2" panose="05020102010507070707" pitchFamily="18" charset="2"/>
              <a:buChar char=""/>
            </a:pPr>
            <a:r>
              <a:rPr lang="en-US" sz="1600" dirty="0"/>
              <a:t>Provide copy of funding agency’s request for proposals.</a:t>
            </a:r>
          </a:p>
          <a:p>
            <a:pPr marL="742950" lvl="1" indent="-285750">
              <a:buClr>
                <a:schemeClr val="accent1">
                  <a:lumMod val="60000"/>
                  <a:lumOff val="40000"/>
                </a:schemeClr>
              </a:buClr>
              <a:buFont typeface="Wingdings 2" panose="05020102010507070707" pitchFamily="18" charset="2"/>
              <a:buChar char=""/>
            </a:pPr>
            <a:r>
              <a:rPr lang="en-US" sz="1600" dirty="0"/>
              <a:t>Complete Time-Line Agreement with FO</a:t>
            </a:r>
          </a:p>
          <a:p>
            <a:pPr marL="742950" lvl="1" indent="-285750">
              <a:buClr>
                <a:schemeClr val="accent1">
                  <a:lumMod val="60000"/>
                  <a:lumOff val="40000"/>
                </a:schemeClr>
              </a:buClr>
              <a:buFont typeface="Wingdings 2" panose="05020102010507070707" pitchFamily="18" charset="2"/>
              <a:buChar char=""/>
            </a:pPr>
            <a:r>
              <a:rPr lang="en-US" sz="1600" dirty="0"/>
              <a:t>Contact sub-awardees</a:t>
            </a:r>
          </a:p>
          <a:p>
            <a:pPr marL="742950" lvl="1" indent="-285750">
              <a:buClr>
                <a:schemeClr val="accent1">
                  <a:lumMod val="60000"/>
                  <a:lumOff val="40000"/>
                </a:schemeClr>
              </a:buClr>
              <a:buFont typeface="Wingdings 2" panose="05020102010507070707" pitchFamily="18" charset="2"/>
              <a:buChar char=""/>
            </a:pPr>
            <a:r>
              <a:rPr lang="en-US" sz="1600" dirty="0"/>
              <a:t>Arrange </a:t>
            </a:r>
            <a:r>
              <a:rPr lang="en-US" sz="1600" i="1" u="sng" dirty="0"/>
              <a:t>REQUIRED</a:t>
            </a:r>
            <a:r>
              <a:rPr lang="en-US" sz="1600" dirty="0"/>
              <a:t> match with Institute </a:t>
            </a:r>
            <a:r>
              <a:rPr lang="en-US" sz="1600" dirty="0" smtClean="0"/>
              <a:t>Director</a:t>
            </a:r>
          </a:p>
          <a:p>
            <a:pPr marL="742950" lvl="1" indent="-285750">
              <a:buClr>
                <a:schemeClr val="accent1">
                  <a:lumMod val="60000"/>
                  <a:lumOff val="40000"/>
                </a:schemeClr>
              </a:buClr>
              <a:buFont typeface="Wingdings 2" panose="05020102010507070707" pitchFamily="18" charset="2"/>
              <a:buChar char=""/>
            </a:pPr>
            <a:endParaRPr lang="en-US" sz="1600" dirty="0"/>
          </a:p>
          <a:p>
            <a:r>
              <a:rPr lang="en-US" sz="3900" dirty="0">
                <a:solidFill>
                  <a:schemeClr val="accent1">
                    <a:lumMod val="50000"/>
                  </a:schemeClr>
                </a:solidFill>
              </a:rPr>
              <a:t>2+ </a:t>
            </a:r>
            <a:r>
              <a:rPr lang="en-US" dirty="0"/>
              <a:t>Weeks before deadline:</a:t>
            </a:r>
          </a:p>
          <a:p>
            <a:pPr marL="742950" lvl="1" indent="-285750">
              <a:buClr>
                <a:schemeClr val="accent1">
                  <a:lumMod val="60000"/>
                  <a:lumOff val="40000"/>
                </a:schemeClr>
              </a:buClr>
              <a:buFont typeface="Wingdings 2" panose="05020102010507070707" pitchFamily="18" charset="2"/>
              <a:buChar char=""/>
            </a:pPr>
            <a:r>
              <a:rPr lang="en-US" sz="1600" dirty="0"/>
              <a:t>Budget finalized and routed to MSU OSP</a:t>
            </a:r>
          </a:p>
          <a:p>
            <a:pPr marL="742950" lvl="1" indent="-285750">
              <a:buClr>
                <a:schemeClr val="accent1">
                  <a:lumMod val="60000"/>
                  <a:lumOff val="40000"/>
                </a:schemeClr>
              </a:buClr>
              <a:buFont typeface="Wingdings 2" panose="05020102010507070707" pitchFamily="18" charset="2"/>
              <a:buChar char=""/>
            </a:pPr>
            <a:r>
              <a:rPr lang="en-US" sz="1600" dirty="0"/>
              <a:t>Obtain final commitments from sub-awardees</a:t>
            </a:r>
          </a:p>
          <a:p>
            <a:pPr marL="742950" lvl="1" indent="-285750">
              <a:buClr>
                <a:schemeClr val="accent1">
                  <a:lumMod val="60000"/>
                  <a:lumOff val="40000"/>
                </a:schemeClr>
              </a:buClr>
              <a:buFont typeface="Wingdings 2" panose="05020102010507070707" pitchFamily="18" charset="2"/>
              <a:buChar char=""/>
            </a:pPr>
            <a:r>
              <a:rPr lang="en-US" sz="1600" dirty="0"/>
              <a:t>Documentation of </a:t>
            </a:r>
            <a:r>
              <a:rPr lang="en-US" sz="1600" i="1" u="sng" dirty="0"/>
              <a:t>REQUIRED</a:t>
            </a:r>
            <a:r>
              <a:rPr lang="en-US" sz="1600" dirty="0"/>
              <a:t> </a:t>
            </a:r>
            <a:r>
              <a:rPr lang="en-US" sz="1600" dirty="0" smtClean="0"/>
              <a:t>match</a:t>
            </a:r>
          </a:p>
          <a:p>
            <a:pPr marL="742950" lvl="1" indent="-285750">
              <a:buClr>
                <a:schemeClr val="accent1">
                  <a:lumMod val="60000"/>
                  <a:lumOff val="40000"/>
                </a:schemeClr>
              </a:buClr>
              <a:buFont typeface="Wingdings 2" panose="05020102010507070707" pitchFamily="18" charset="2"/>
              <a:buChar char=""/>
            </a:pPr>
            <a:endParaRPr lang="en-US" sz="1600" dirty="0"/>
          </a:p>
          <a:p>
            <a:r>
              <a:rPr lang="en-US" sz="3900" dirty="0">
                <a:solidFill>
                  <a:schemeClr val="accent1">
                    <a:lumMod val="50000"/>
                  </a:schemeClr>
                </a:solidFill>
              </a:rPr>
              <a:t>1+ </a:t>
            </a:r>
            <a:r>
              <a:rPr lang="en-US" dirty="0"/>
              <a:t>Week before deadline:</a:t>
            </a:r>
          </a:p>
          <a:p>
            <a:pPr marL="742950" lvl="1" indent="-285750">
              <a:buClr>
                <a:schemeClr val="accent1">
                  <a:lumMod val="60000"/>
                  <a:lumOff val="40000"/>
                </a:schemeClr>
              </a:buClr>
              <a:buFont typeface="Wingdings 2" panose="05020102010507070707" pitchFamily="18" charset="2"/>
              <a:buChar char=""/>
            </a:pPr>
            <a:r>
              <a:rPr lang="en-US" sz="1600" dirty="0"/>
              <a:t>Route final transmittal</a:t>
            </a:r>
          </a:p>
          <a:p>
            <a:pPr marL="742950" lvl="1" indent="-285750">
              <a:buClr>
                <a:schemeClr val="accent1">
                  <a:lumMod val="60000"/>
                  <a:lumOff val="40000"/>
                </a:schemeClr>
              </a:buClr>
              <a:buFont typeface="Wingdings 2" panose="05020102010507070707" pitchFamily="18" charset="2"/>
              <a:buChar char=""/>
            </a:pPr>
            <a:r>
              <a:rPr lang="en-US" sz="1600" dirty="0"/>
              <a:t>Package proposal</a:t>
            </a:r>
          </a:p>
        </p:txBody>
      </p:sp>
    </p:spTree>
    <p:extLst>
      <p:ext uri="{BB962C8B-B14F-4D97-AF65-F5344CB8AC3E}">
        <p14:creationId xmlns:p14="http://schemas.microsoft.com/office/powerpoint/2010/main" val="14306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arn(inVertic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arn(inVertical)">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barn(inVertical)">
                                      <p:cBhvr>
                                        <p:cTn id="40" dur="500"/>
                                        <p:tgtEl>
                                          <p:spTgt spid="3">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barn(inVertical)">
                                      <p:cBhvr>
                                        <p:cTn id="45" dur="500"/>
                                        <p:tgtEl>
                                          <p:spTgt spid="3">
                                            <p:txEl>
                                              <p:pRg st="13" end="13"/>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4" end="14"/>
                                            </p:txEl>
                                          </p:spTgt>
                                        </p:tgtEl>
                                        <p:attrNameLst>
                                          <p:attrName>style.visibility</p:attrName>
                                        </p:attrNameLst>
                                      </p:cBhvr>
                                      <p:to>
                                        <p:strVal val="visible"/>
                                      </p:to>
                                    </p:set>
                                    <p:animEffect transition="in" filter="barn(inVertical)">
                                      <p:cBhvr>
                                        <p:cTn id="4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981200"/>
            <a:ext cx="8534400" cy="4114800"/>
          </a:xfrm>
        </p:spPr>
        <p:txBody>
          <a:bodyPr>
            <a:normAutofit/>
          </a:bodyPr>
          <a:lstStyle/>
          <a:p>
            <a:r>
              <a:rPr lang="en-US" sz="2100" dirty="0"/>
              <a:t>MSU Principal Investigator (PI) eligibility traditionally requires a Ph.D. and tenure stream appointment at MSU</a:t>
            </a:r>
            <a:r>
              <a:rPr lang="en-US" sz="2100" dirty="0" smtClean="0"/>
              <a:t>.</a:t>
            </a:r>
          </a:p>
          <a:p>
            <a:endParaRPr lang="en-US" sz="1800" dirty="0"/>
          </a:p>
          <a:p>
            <a:r>
              <a:rPr lang="en-US" sz="2100" dirty="0"/>
              <a:t>MSUE has an exemption for Extension Educators with Masters degrees or prior approval to serve as PIs.  </a:t>
            </a:r>
          </a:p>
          <a:p>
            <a:pPr lvl="1"/>
            <a:r>
              <a:rPr lang="en-US" sz="1700" dirty="0"/>
              <a:t>OSP is not always aware of this exemption</a:t>
            </a:r>
            <a:r>
              <a:rPr lang="en-US" sz="1700" dirty="0" smtClean="0"/>
              <a:t>.</a:t>
            </a:r>
          </a:p>
          <a:p>
            <a:pPr lvl="1"/>
            <a:endParaRPr lang="en-US" sz="1800" dirty="0"/>
          </a:p>
          <a:p>
            <a:r>
              <a:rPr lang="en-US" sz="1900" dirty="0"/>
              <a:t>Supervising Educators often serve as Principal Investigator for Extension Program Coordinators, Instructors, and Associates</a:t>
            </a:r>
            <a:r>
              <a:rPr lang="en-US" sz="1900" dirty="0" smtClean="0"/>
              <a:t>.</a:t>
            </a:r>
          </a:p>
          <a:p>
            <a:endParaRPr lang="en-US" sz="1900" dirty="0"/>
          </a:p>
          <a:p>
            <a:endParaRPr lang="en-US" dirty="0"/>
          </a:p>
        </p:txBody>
      </p:sp>
      <p:sp>
        <p:nvSpPr>
          <p:cNvPr id="4" name="Title 1"/>
          <p:cNvSpPr txBox="1">
            <a:spLocks noGrp="1"/>
          </p:cNvSpPr>
          <p:nvPr>
            <p:ph type="title"/>
          </p:nvPr>
        </p:nvSpPr>
        <p:spPr>
          <a:xfrm>
            <a:off x="685800" y="304800"/>
            <a:ext cx="7772400" cy="1295400"/>
          </a:xfrm>
          <a:prstGeom prst="rect">
            <a:avLst/>
          </a:prstGeom>
        </p:spPr>
        <p:style>
          <a:lnRef idx="3">
            <a:schemeClr val="lt1"/>
          </a:lnRef>
          <a:fillRef idx="1">
            <a:schemeClr val="accent1"/>
          </a:fillRef>
          <a:effectRef idx="1">
            <a:schemeClr val="accent1"/>
          </a:effectRef>
          <a:fontRef idx="minor">
            <a:schemeClr val="lt1"/>
          </a:fontRef>
        </p:style>
        <p:txBody>
          <a:bodyPr bIns="91440" anchor="b" anchorCtr="0">
            <a:normAutofit fontScale="90000"/>
          </a:bodyPr>
          <a:lstStyle>
            <a:lvl1pPr algn="l" rtl="0" eaLnBrk="1" latinLnBrk="0" hangingPunct="1">
              <a:spcBef>
                <a:spcPct val="0"/>
              </a:spcBef>
              <a:buNone/>
              <a:defRPr kumimoji="0" sz="4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dirty="0" smtClean="0">
                <a:latin typeface="+mj-lt"/>
              </a:rPr>
              <a:t>MSU Extension Principal Investigator Eligibility</a:t>
            </a:r>
            <a:endParaRPr lang="en-US" dirty="0">
              <a:latin typeface="+mj-lt"/>
            </a:endParaRPr>
          </a:p>
        </p:txBody>
      </p:sp>
    </p:spTree>
    <p:extLst>
      <p:ext uri="{BB962C8B-B14F-4D97-AF65-F5344CB8AC3E}">
        <p14:creationId xmlns:p14="http://schemas.microsoft.com/office/powerpoint/2010/main" val="110990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10606</TotalTime>
  <Words>2085</Words>
  <Application>Microsoft Office PowerPoint</Application>
  <PresentationFormat>On-screen Show (4:3)</PresentationFormat>
  <Paragraphs>378</Paragraphs>
  <Slides>52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Arial</vt:lpstr>
      <vt:lpstr>Book Antiqua</vt:lpstr>
      <vt:lpstr>Calibri</vt:lpstr>
      <vt:lpstr>Century Gothic</vt:lpstr>
      <vt:lpstr>Wingdings</vt:lpstr>
      <vt:lpstr>Wingdings 2</vt:lpstr>
      <vt:lpstr>Equity</vt:lpstr>
      <vt:lpstr>Worksheet</vt:lpstr>
      <vt:lpstr>PowerPoint Presentation</vt:lpstr>
      <vt:lpstr>Commonly Used Proposal Acronyms</vt:lpstr>
      <vt:lpstr>PowerPoint Presentation</vt:lpstr>
      <vt:lpstr>MSU Extension Contacts</vt:lpstr>
      <vt:lpstr>Office of Sponsored Programs (OSP)</vt:lpstr>
      <vt:lpstr>OSP Proposal Deadline Policy</vt:lpstr>
      <vt:lpstr>MSU Extension Agreement</vt:lpstr>
      <vt:lpstr>Timeline for Proposal Development</vt:lpstr>
      <vt:lpstr>MSU Extension Principal Investigator Eligibility</vt:lpstr>
      <vt:lpstr>Funding Sources</vt:lpstr>
      <vt:lpstr>Funding Continued</vt:lpstr>
      <vt:lpstr>Elements of Proposal Budget</vt:lpstr>
      <vt:lpstr>Elements of Proposal Budget (cont.)</vt:lpstr>
      <vt:lpstr>Salary Budget Builder</vt:lpstr>
      <vt:lpstr>Elements of Proposal Budget (cont.)</vt:lpstr>
      <vt:lpstr>PowerPoint Presentation</vt:lpstr>
      <vt:lpstr>Elements of Proposal Budget (cont.)</vt:lpstr>
      <vt:lpstr>Excel Budget Example</vt:lpstr>
      <vt:lpstr>Grants.Gov</vt:lpstr>
      <vt:lpstr>Details of Grant Opportunity</vt:lpstr>
      <vt:lpstr>Download Package and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MSU  eTransmittal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eTransmittal-Things to keep in mind</vt:lpstr>
      <vt:lpstr>Conflict of Interest</vt:lpstr>
      <vt:lpstr>Conflict of Interest</vt:lpstr>
      <vt:lpstr>Conflict of Interest (cont.)</vt:lpstr>
      <vt:lpstr>PowerPoint Presentation</vt:lpstr>
      <vt:lpstr>Regulatory Affairs</vt:lpstr>
      <vt:lpstr>Human Research Protection Program</vt:lpstr>
      <vt:lpstr>Things to Remember!</vt:lpstr>
      <vt:lpstr>MSU Extension Contacts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Carolyn</dc:creator>
  <cp:lastModifiedBy>Lacina, Holly</cp:lastModifiedBy>
  <cp:revision>336</cp:revision>
  <cp:lastPrinted>2015-10-13T12:53:16Z</cp:lastPrinted>
  <dcterms:created xsi:type="dcterms:W3CDTF">2014-01-31T18:56:57Z</dcterms:created>
  <dcterms:modified xsi:type="dcterms:W3CDTF">2016-01-21T18:26:32Z</dcterms:modified>
</cp:coreProperties>
</file>